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172" r:id="rId1"/>
  </p:sldMasterIdLst>
  <p:notesMasterIdLst>
    <p:notesMasterId r:id="rId15"/>
  </p:notesMasterIdLst>
  <p:handoutMasterIdLst>
    <p:handoutMasterId r:id="rId16"/>
  </p:handoutMasterIdLst>
  <p:sldIdLst>
    <p:sldId id="268" r:id="rId2"/>
    <p:sldId id="267" r:id="rId3"/>
    <p:sldId id="269" r:id="rId4"/>
    <p:sldId id="257" r:id="rId5"/>
    <p:sldId id="258" r:id="rId6"/>
    <p:sldId id="259" r:id="rId7"/>
    <p:sldId id="260" r:id="rId8"/>
    <p:sldId id="261" r:id="rId9"/>
    <p:sldId id="262" r:id="rId10"/>
    <p:sldId id="263" r:id="rId11"/>
    <p:sldId id="264" r:id="rId12"/>
    <p:sldId id="265" r:id="rId13"/>
    <p:sldId id="270" r:id="rId14"/>
  </p:sldIdLst>
  <p:sldSz cx="14630400" cy="8229600"/>
  <p:notesSz cx="8229600" cy="14630400"/>
  <p:embeddedFontLst>
    <p:embeddedFont>
      <p:font typeface="Bookman Old Style" panose="02050604050505020204" pitchFamily="18" charset="0"/>
      <p:regular r:id="rId17"/>
      <p:bold r:id="rId18"/>
      <p:italic r:id="rId19"/>
      <p:boldItalic r:id="rId20"/>
    </p:embeddedFont>
    <p:embeddedFont>
      <p:font typeface="Overpass Light" panose="020B0604020202020204" charset="0"/>
      <p:regular r:id="rId21"/>
    </p:embeddedFont>
    <p:embeddedFont>
      <p:font typeface="Trebuchet MS" panose="020B0603020202020204" pitchFamily="34" charset="0"/>
      <p:regular r:id="rId22"/>
      <p:bold r:id="rId23"/>
      <p:italic r:id="rId24"/>
      <p:boldItalic r:id="rId25"/>
    </p:embeddedFont>
    <p:embeddedFont>
      <p:font typeface="Wingdings 3" panose="05040102010807070707" pitchFamily="18" charset="2"/>
      <p:regular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D192B14-3C30-C4F8-8FD9-B430F3B9B519}"/>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05F1E52-FFEC-66EB-76C5-9AF0319076C6}"/>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E427349A-935C-4036-B262-6A9BC65E77CF}" type="datetimeFigureOut">
              <a:rPr lang="fr-FR" smtClean="0"/>
              <a:t>26/01/2026</a:t>
            </a:fld>
            <a:endParaRPr lang="fr-FR"/>
          </a:p>
        </p:txBody>
      </p:sp>
      <p:sp>
        <p:nvSpPr>
          <p:cNvPr id="4" name="Espace réservé du pied de page 3">
            <a:extLst>
              <a:ext uri="{FF2B5EF4-FFF2-40B4-BE49-F238E27FC236}">
                <a16:creationId xmlns:a16="http://schemas.microsoft.com/office/drawing/2014/main" id="{2014EFC5-8022-7746-C087-98EFAD15EAE3}"/>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D5A161A2-E471-4B2F-1BC6-A49F41B5266A}"/>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0AFC51E9-BA5F-4C68-9D73-9842A94D130D}" type="slidenum">
              <a:rPr lang="fr-FR" smtClean="0"/>
              <a:t>‹N°›</a:t>
            </a:fld>
            <a:endParaRPr lang="fr-FR"/>
          </a:p>
        </p:txBody>
      </p:sp>
    </p:spTree>
    <p:extLst>
      <p:ext uri="{BB962C8B-B14F-4D97-AF65-F5344CB8AC3E}">
        <p14:creationId xmlns:p14="http://schemas.microsoft.com/office/powerpoint/2010/main" val="14763067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87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r-F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10160"/>
            <a:ext cx="14630400" cy="823976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2638965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fr-FR"/>
              <a:t>Modifiez le style du titre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t>8</a:t>
            </a:r>
            <a:endParaRPr lang="en-US" dirty="0"/>
          </a:p>
        </p:txBody>
      </p:sp>
    </p:spTree>
    <p:extLst>
      <p:ext uri="{BB962C8B-B14F-4D97-AF65-F5344CB8AC3E}">
        <p14:creationId xmlns:p14="http://schemas.microsoft.com/office/powerpoint/2010/main" val="160238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fr-FR"/>
              <a:t>Modifiez le style du titre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t>9</a:t>
            </a:r>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31757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fr-FR"/>
              <a:t>Modifiez le style du titre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t>10</a:t>
            </a:r>
            <a:endParaRPr lang="en-US" dirty="0"/>
          </a:p>
        </p:txBody>
      </p:sp>
    </p:spTree>
    <p:extLst>
      <p:ext uri="{BB962C8B-B14F-4D97-AF65-F5344CB8AC3E}">
        <p14:creationId xmlns:p14="http://schemas.microsoft.com/office/powerpoint/2010/main" val="2701142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fr-FR"/>
              <a:t>Modifiez le style du titre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t>11</a:t>
            </a:r>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77635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fr-FR"/>
              <a:t>Modifiez le style du titre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t>12</a:t>
            </a:r>
            <a:endParaRPr lang="en-US" dirty="0"/>
          </a:p>
        </p:txBody>
      </p:sp>
    </p:spTree>
    <p:extLst>
      <p:ext uri="{BB962C8B-B14F-4D97-AF65-F5344CB8AC3E}">
        <p14:creationId xmlns:p14="http://schemas.microsoft.com/office/powerpoint/2010/main" val="2807518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t>13</a:t>
            </a:r>
            <a:endParaRPr lang="en-US" dirty="0"/>
          </a:p>
        </p:txBody>
      </p:sp>
    </p:spTree>
    <p:extLst>
      <p:ext uri="{BB962C8B-B14F-4D97-AF65-F5344CB8AC3E}">
        <p14:creationId xmlns:p14="http://schemas.microsoft.com/office/powerpoint/2010/main" val="2878032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Tree>
    <p:extLst>
      <p:ext uri="{BB962C8B-B14F-4D97-AF65-F5344CB8AC3E}">
        <p14:creationId xmlns:p14="http://schemas.microsoft.com/office/powerpoint/2010/main" val="142966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128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146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199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t>1</a:t>
            </a:r>
            <a:endParaRPr lang="en-US" dirty="0"/>
          </a:p>
        </p:txBody>
      </p:sp>
    </p:spTree>
    <p:extLst>
      <p:ext uri="{BB962C8B-B14F-4D97-AF65-F5344CB8AC3E}">
        <p14:creationId xmlns:p14="http://schemas.microsoft.com/office/powerpoint/2010/main" val="556247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328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7990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4030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1639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01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t>2</a:t>
            </a:r>
            <a:endParaRPr lang="en-US" dirty="0"/>
          </a:p>
        </p:txBody>
      </p:sp>
    </p:spTree>
    <p:extLst>
      <p:ext uri="{BB962C8B-B14F-4D97-AF65-F5344CB8AC3E}">
        <p14:creationId xmlns:p14="http://schemas.microsoft.com/office/powerpoint/2010/main" val="3513824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t>3</a:t>
            </a:r>
            <a:endParaRPr lang="en-US" dirty="0"/>
          </a:p>
        </p:txBody>
      </p:sp>
    </p:spTree>
    <p:extLst>
      <p:ext uri="{BB962C8B-B14F-4D97-AF65-F5344CB8AC3E}">
        <p14:creationId xmlns:p14="http://schemas.microsoft.com/office/powerpoint/2010/main" val="701266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a:t>Cliquez pour modifier les styles du texte du masque</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a:t>Cliquez pour modifier les styles du texte du masque</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r>
              <a:rPr lang="en-US"/>
              <a:t>4</a:t>
            </a:r>
            <a:endParaRPr lang="en-US" dirty="0"/>
          </a:p>
        </p:txBody>
      </p:sp>
    </p:spTree>
    <p:extLst>
      <p:ext uri="{BB962C8B-B14F-4D97-AF65-F5344CB8AC3E}">
        <p14:creationId xmlns:p14="http://schemas.microsoft.com/office/powerpoint/2010/main" val="210102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r>
              <a:rPr lang="en-US"/>
              <a:t>5</a:t>
            </a:r>
            <a:endParaRPr lang="en-US" dirty="0"/>
          </a:p>
        </p:txBody>
      </p:sp>
    </p:spTree>
    <p:extLst>
      <p:ext uri="{BB962C8B-B14F-4D97-AF65-F5344CB8AC3E}">
        <p14:creationId xmlns:p14="http://schemas.microsoft.com/office/powerpoint/2010/main" val="3523654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r>
              <a:rPr lang="en-US"/>
              <a:t>5</a:t>
            </a:r>
            <a:endParaRPr lang="en-US" dirty="0"/>
          </a:p>
        </p:txBody>
      </p:sp>
    </p:spTree>
    <p:extLst>
      <p:ext uri="{BB962C8B-B14F-4D97-AF65-F5344CB8AC3E}">
        <p14:creationId xmlns:p14="http://schemas.microsoft.com/office/powerpoint/2010/main" val="1223746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t>6</a:t>
            </a:r>
            <a:endParaRPr lang="en-US" dirty="0"/>
          </a:p>
        </p:txBody>
      </p:sp>
    </p:spTree>
    <p:extLst>
      <p:ext uri="{BB962C8B-B14F-4D97-AF65-F5344CB8AC3E}">
        <p14:creationId xmlns:p14="http://schemas.microsoft.com/office/powerpoint/2010/main" val="4190698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fr-FR"/>
              <a:t>Modifiez le style du titre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fr-FR"/>
              <a:t>Cliquez sur l'icône pour ajouter une image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fr-FR"/>
              <a:t>Cliquez pour modifier les styles du texte du masque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t>7</a:t>
            </a:r>
            <a:endParaRPr lang="en-US" dirty="0"/>
          </a:p>
        </p:txBody>
      </p:sp>
      <p:sp>
        <p:nvSpPr>
          <p:cNvPr id="5" name="Date Placeholder 4"/>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997896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02111984F565}" type="slidenum">
              <a:rPr lang="en-US" smtClean="0"/>
              <a:t>‹N°›</a:t>
            </a:fld>
            <a:endParaRPr lang="en-US" dirty="0"/>
          </a:p>
        </p:txBody>
      </p:sp>
    </p:spTree>
    <p:extLst>
      <p:ext uri="{BB962C8B-B14F-4D97-AF65-F5344CB8AC3E}">
        <p14:creationId xmlns:p14="http://schemas.microsoft.com/office/powerpoint/2010/main" val="3679774419"/>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 id="2147484191" r:id="rId19"/>
    <p:sldLayoutId id="2147484192" r:id="rId20"/>
    <p:sldLayoutId id="2147484193" r:id="rId21"/>
    <p:sldLayoutId id="2147484194" r:id="rId22"/>
    <p:sldLayoutId id="2147484195" r:id="rId23"/>
    <p:sldLayoutId id="2147484196" r:id="rId24"/>
    <p:sldLayoutId id="2147484197" r:id="rId25"/>
  </p:sldLayoutIdLst>
  <p:hf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2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FBCF0E-AB92-FF96-43BE-93677F826091}"/>
              </a:ext>
            </a:extLst>
          </p:cNvPr>
          <p:cNvSpPr>
            <a:spLocks noGrp="1"/>
          </p:cNvSpPr>
          <p:nvPr>
            <p:ph type="title"/>
          </p:nvPr>
        </p:nvSpPr>
        <p:spPr>
          <a:xfrm>
            <a:off x="308113" y="1987827"/>
            <a:ext cx="11072191" cy="2713381"/>
          </a:xfrm>
        </p:spPr>
        <p:txBody>
          <a:bodyPr>
            <a:normAutofit/>
          </a:bodyPr>
          <a:lstStyle/>
          <a:p>
            <a:pPr algn="ctr"/>
            <a:r>
              <a:rPr lang="fr-FR" sz="5400" b="1" dirty="0">
                <a:solidFill>
                  <a:schemeClr val="tx1"/>
                </a:solidFill>
                <a:latin typeface="Times New Roman" panose="02020603050405020304" pitchFamily="18" charset="0"/>
                <a:cs typeface="Times New Roman" panose="02020603050405020304" pitchFamily="18" charset="0"/>
              </a:rPr>
              <a:t>L’IA SOUVERAINE AU SERVICE DE LA DEFENSE INFORMATIONNELLE</a:t>
            </a:r>
            <a:endParaRPr lang="fr-FR" sz="4800" b="1" dirty="0">
              <a:solidFill>
                <a:schemeClr val="tx1"/>
              </a:solidFill>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0462C20F-61F9-02EF-8491-1F65B723C934}"/>
              </a:ext>
            </a:extLst>
          </p:cNvPr>
          <p:cNvSpPr>
            <a:spLocks noGrp="1"/>
          </p:cNvSpPr>
          <p:nvPr>
            <p:ph idx="1"/>
          </p:nvPr>
        </p:nvSpPr>
        <p:spPr>
          <a:xfrm>
            <a:off x="1150732" y="5615609"/>
            <a:ext cx="10050668" cy="1013791"/>
          </a:xfrm>
        </p:spPr>
        <p:txBody>
          <a:bodyPr>
            <a:normAutofit/>
          </a:bodyPr>
          <a:lstStyle/>
          <a:p>
            <a:pPr marL="0" indent="0" algn="ctr">
              <a:buNone/>
            </a:pPr>
            <a:r>
              <a:rPr lang="fr-FR" i="1" dirty="0">
                <a:latin typeface="Times New Roman" panose="02020603050405020304" pitchFamily="18" charset="0"/>
                <a:cs typeface="Times New Roman" panose="02020603050405020304" pitchFamily="18" charset="0"/>
              </a:rPr>
              <a:t>Une présentation du </a:t>
            </a:r>
            <a:r>
              <a:rPr lang="en-US" sz="2400" b="1" dirty="0">
                <a:solidFill>
                  <a:schemeClr val="tx1"/>
                </a:solidFill>
                <a:latin typeface="Times New Roman" panose="02020603050405020304" pitchFamily="18" charset="0"/>
                <a:cs typeface="Times New Roman" panose="02020603050405020304" pitchFamily="18" charset="0"/>
              </a:rPr>
              <a:t>CC KUETE TETEDJIO Innocent T17/30158</a:t>
            </a:r>
          </a:p>
          <a:p>
            <a:pPr marL="0" indent="0">
              <a:buNone/>
            </a:pPr>
            <a:r>
              <a:rPr lang="en-US" sz="2400" b="1" dirty="0">
                <a:solidFill>
                  <a:schemeClr val="tx1"/>
                </a:solidFill>
                <a:latin typeface="Times New Roman" panose="02020603050405020304" pitchFamily="18" charset="0"/>
                <a:cs typeface="Times New Roman" panose="02020603050405020304" pitchFamily="18" charset="0"/>
              </a:rPr>
              <a:t>                                                       </a:t>
            </a:r>
            <a:r>
              <a:rPr lang="en-US" sz="1400" b="1" i="1" dirty="0">
                <a:solidFill>
                  <a:schemeClr val="tx1"/>
                </a:solidFill>
                <a:latin typeface="Times New Roman" panose="02020603050405020304" pitchFamily="18" charset="0"/>
                <a:cs typeface="Times New Roman" panose="02020603050405020304" pitchFamily="18" charset="0"/>
              </a:rPr>
              <a:t>16 Janvier 2026</a:t>
            </a:r>
            <a:endParaRPr lang="fr-FR" b="1" i="1" dirty="0">
              <a:latin typeface="Times New Roman" panose="02020603050405020304" pitchFamily="18" charset="0"/>
              <a:cs typeface="Times New Roman" panose="02020603050405020304" pitchFamily="18" charset="0"/>
            </a:endParaRPr>
          </a:p>
        </p:txBody>
      </p:sp>
      <p:sp>
        <p:nvSpPr>
          <p:cNvPr id="7" name="Espace réservé du numéro de diapositive 6">
            <a:extLst>
              <a:ext uri="{FF2B5EF4-FFF2-40B4-BE49-F238E27FC236}">
                <a16:creationId xmlns:a16="http://schemas.microsoft.com/office/drawing/2014/main" id="{7ACFE232-8196-5466-DB76-6FAD60477305}"/>
              </a:ext>
            </a:extLst>
          </p:cNvPr>
          <p:cNvSpPr>
            <a:spLocks noGrp="1"/>
          </p:cNvSpPr>
          <p:nvPr>
            <p:ph type="sldNum" sz="quarter" idx="12"/>
          </p:nvPr>
        </p:nvSpPr>
        <p:spPr/>
        <p:txBody>
          <a:bodyPr>
            <a:normAutofit/>
          </a:bodyPr>
          <a:lstStyle/>
          <a:p>
            <a:fld id="{D57F1E4F-1CFF-5643-939E-02111984F565}" type="slidenum">
              <a:rPr lang="en-US" sz="1800" smtClean="0">
                <a:solidFill>
                  <a:schemeClr val="tx1"/>
                </a:solidFill>
                <a:latin typeface="Bookman Old Style" panose="02050604050505020204" pitchFamily="18" charset="0"/>
              </a:rPr>
              <a:t>1</a:t>
            </a:fld>
            <a:endParaRPr lang="en-US" sz="1800"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3929180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339131" y="441250"/>
            <a:ext cx="9166529" cy="981906"/>
          </a:xfrm>
          <a:prstGeom prst="rect">
            <a:avLst/>
          </a:prstGeom>
          <a:noFill/>
          <a:ln/>
        </p:spPr>
        <p:txBody>
          <a:bodyPr wrap="square" lIns="0" tIns="0" rIns="0" bIns="0" rtlCol="0" anchor="t"/>
          <a:lstStyle/>
          <a:p>
            <a:pPr marL="0" indent="0" algn="ctr">
              <a:lnSpc>
                <a:spcPts val="4200"/>
              </a:lnSpc>
              <a:buNone/>
            </a:pPr>
            <a:r>
              <a:rPr lang="en-US" sz="3200" b="1" dirty="0">
                <a:solidFill>
                  <a:srgbClr val="233939"/>
                </a:solidFill>
                <a:latin typeface="Times New Roman" panose="02020603050405020304" pitchFamily="18" charset="0"/>
                <a:ea typeface="Syne Bold" pitchFamily="34" charset="-122"/>
                <a:cs typeface="Times New Roman" panose="02020603050405020304" pitchFamily="18" charset="0"/>
              </a:rPr>
              <a:t>VII-Développement une Capacité Nationale en IA : Recherche, Formation et Industrie</a:t>
            </a:r>
            <a:endParaRPr lang="en-US" sz="3200" dirty="0">
              <a:latin typeface="Times New Roman" panose="02020603050405020304" pitchFamily="18" charset="0"/>
              <a:cs typeface="Times New Roman" panose="02020603050405020304" pitchFamily="18" charset="0"/>
            </a:endParaRPr>
          </a:p>
        </p:txBody>
      </p:sp>
      <p:sp>
        <p:nvSpPr>
          <p:cNvPr id="3" name="Shape 1"/>
          <p:cNvSpPr/>
          <p:nvPr/>
        </p:nvSpPr>
        <p:spPr>
          <a:xfrm>
            <a:off x="3106222" y="2841665"/>
            <a:ext cx="4123373" cy="170855"/>
          </a:xfrm>
          <a:prstGeom prst="roundRect">
            <a:avLst>
              <a:gd name="adj" fmla="val 42017"/>
            </a:avLst>
          </a:prstGeom>
          <a:solidFill>
            <a:srgbClr val="DDEEE6"/>
          </a:solidFill>
          <a:ln w="7620">
            <a:solidFill>
              <a:srgbClr val="C3D4CC"/>
            </a:solidFill>
            <a:prstDash val="solid"/>
          </a:ln>
        </p:spPr>
        <p:txBody>
          <a:bodyPr/>
          <a:lstStyle/>
          <a:p>
            <a:endParaRPr lang="fr-FR"/>
          </a:p>
        </p:txBody>
      </p:sp>
      <p:sp>
        <p:nvSpPr>
          <p:cNvPr id="4" name="Shape 2"/>
          <p:cNvSpPr/>
          <p:nvPr/>
        </p:nvSpPr>
        <p:spPr>
          <a:xfrm>
            <a:off x="2849880" y="2670810"/>
            <a:ext cx="512683" cy="512683"/>
          </a:xfrm>
          <a:prstGeom prst="roundRect">
            <a:avLst>
              <a:gd name="adj" fmla="val 89178"/>
            </a:avLst>
          </a:prstGeom>
          <a:solidFill>
            <a:srgbClr val="DDEEE6"/>
          </a:solidFill>
          <a:ln w="7620">
            <a:solidFill>
              <a:srgbClr val="C3D4CC"/>
            </a:solidFill>
            <a:prstDash val="solid"/>
          </a:ln>
        </p:spPr>
        <p:txBody>
          <a:bodyPr/>
          <a:lstStyle/>
          <a:p>
            <a:endParaRPr lang="fr-F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7991" y="2799040"/>
            <a:ext cx="256342" cy="256342"/>
          </a:xfrm>
          <a:prstGeom prst="rect">
            <a:avLst/>
          </a:prstGeom>
        </p:spPr>
      </p:pic>
      <p:sp>
        <p:nvSpPr>
          <p:cNvPr id="6" name="Text 3"/>
          <p:cNvSpPr/>
          <p:nvPr/>
        </p:nvSpPr>
        <p:spPr>
          <a:xfrm>
            <a:off x="3020735" y="3354348"/>
            <a:ext cx="3697843" cy="320397"/>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Times New Roman" panose="02020603050405020304" pitchFamily="18" charset="0"/>
                <a:ea typeface="Syne Bold" pitchFamily="34" charset="-122"/>
                <a:cs typeface="Times New Roman" panose="02020603050405020304" pitchFamily="18" charset="0"/>
              </a:rPr>
              <a:t>Investir dans la Recherche</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3020735" y="3777258"/>
            <a:ext cx="4038124" cy="546973"/>
          </a:xfrm>
          <a:prstGeom prst="rect">
            <a:avLst/>
          </a:prstGeom>
          <a:noFill/>
          <a:ln/>
        </p:spPr>
        <p:txBody>
          <a:bodyPr wrap="square" lIns="0" tIns="0" rIns="0" bIns="0" rtlCol="0" anchor="t"/>
          <a:lstStyle/>
          <a:p>
            <a:pPr marL="0" indent="0" algn="l">
              <a:lnSpc>
                <a:spcPts val="2150"/>
              </a:lnSpc>
              <a:buNone/>
            </a:pPr>
            <a:r>
              <a:rPr lang="en-US" sz="1300" dirty="0">
                <a:solidFill>
                  <a:srgbClr val="3B4E4E"/>
                </a:solidFill>
                <a:latin typeface="Times New Roman" panose="02020603050405020304" pitchFamily="18" charset="0"/>
                <a:ea typeface="Overpass Light" pitchFamily="34" charset="-122"/>
                <a:cs typeface="Times New Roman" panose="02020603050405020304" pitchFamily="18" charset="0"/>
              </a:rPr>
              <a:t>Soutenir les laboratoires et les projets innovants en IA</a:t>
            </a:r>
            <a:r>
              <a:rPr lang="en-US" sz="1300" dirty="0">
                <a:solidFill>
                  <a:srgbClr val="3B4E4E"/>
                </a:solidFill>
                <a:latin typeface="Overpass Light" pitchFamily="34" charset="0"/>
                <a:ea typeface="Overpass Light" pitchFamily="34" charset="-122"/>
                <a:cs typeface="Overpass Light" pitchFamily="34" charset="-120"/>
              </a:rPr>
              <a:t>.</a:t>
            </a:r>
            <a:endParaRPr lang="en-US" sz="1300" dirty="0"/>
          </a:p>
        </p:txBody>
      </p:sp>
      <p:sp>
        <p:nvSpPr>
          <p:cNvPr id="8" name="Shape 5"/>
          <p:cNvSpPr/>
          <p:nvPr/>
        </p:nvSpPr>
        <p:spPr>
          <a:xfrm>
            <a:off x="7656909" y="2585323"/>
            <a:ext cx="3842665" cy="170855"/>
          </a:xfrm>
          <a:prstGeom prst="roundRect">
            <a:avLst>
              <a:gd name="adj" fmla="val 42017"/>
            </a:avLst>
          </a:prstGeom>
          <a:solidFill>
            <a:srgbClr val="DDEEE6"/>
          </a:solidFill>
          <a:ln w="7620">
            <a:solidFill>
              <a:srgbClr val="C3D4CC"/>
            </a:solidFill>
            <a:prstDash val="solid"/>
          </a:ln>
        </p:spPr>
        <p:txBody>
          <a:bodyPr/>
          <a:lstStyle/>
          <a:p>
            <a:endParaRPr lang="fr-FR"/>
          </a:p>
        </p:txBody>
      </p:sp>
      <p:sp>
        <p:nvSpPr>
          <p:cNvPr id="9" name="Shape 6"/>
          <p:cNvSpPr/>
          <p:nvPr/>
        </p:nvSpPr>
        <p:spPr>
          <a:xfrm>
            <a:off x="7400568" y="2414468"/>
            <a:ext cx="512683" cy="512683"/>
          </a:xfrm>
          <a:prstGeom prst="roundRect">
            <a:avLst>
              <a:gd name="adj" fmla="val 89178"/>
            </a:avLst>
          </a:prstGeom>
          <a:solidFill>
            <a:srgbClr val="DDEEE6"/>
          </a:solidFill>
          <a:ln w="7620">
            <a:solidFill>
              <a:srgbClr val="C3D4CC"/>
            </a:solidFill>
            <a:prstDash val="solid"/>
          </a:ln>
        </p:spPr>
        <p:txBody>
          <a:bodyPr/>
          <a:lstStyle/>
          <a:p>
            <a:endParaRPr lang="fr-FR"/>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8679" y="2542699"/>
            <a:ext cx="256342" cy="256342"/>
          </a:xfrm>
          <a:prstGeom prst="rect">
            <a:avLst/>
          </a:prstGeom>
        </p:spPr>
      </p:pic>
      <p:sp>
        <p:nvSpPr>
          <p:cNvPr id="11" name="Text 7"/>
          <p:cNvSpPr/>
          <p:nvPr/>
        </p:nvSpPr>
        <p:spPr>
          <a:xfrm>
            <a:off x="7571423" y="3098006"/>
            <a:ext cx="3261955" cy="320397"/>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Times New Roman" panose="02020603050405020304" pitchFamily="18" charset="0"/>
                <a:ea typeface="Syne Bold" pitchFamily="34" charset="-122"/>
                <a:cs typeface="Times New Roman" panose="02020603050405020304" pitchFamily="18" charset="0"/>
              </a:rPr>
              <a:t>Renforcer la Formation</a:t>
            </a:r>
            <a:endParaRPr lang="en-US" sz="2000" dirty="0">
              <a:latin typeface="Times New Roman" panose="02020603050405020304" pitchFamily="18" charset="0"/>
              <a:cs typeface="Times New Roman" panose="02020603050405020304" pitchFamily="18" charset="0"/>
            </a:endParaRPr>
          </a:p>
        </p:txBody>
      </p:sp>
      <p:sp>
        <p:nvSpPr>
          <p:cNvPr id="12" name="Text 8"/>
          <p:cNvSpPr/>
          <p:nvPr/>
        </p:nvSpPr>
        <p:spPr>
          <a:xfrm>
            <a:off x="7571423" y="3520916"/>
            <a:ext cx="4038243" cy="546973"/>
          </a:xfrm>
          <a:prstGeom prst="rect">
            <a:avLst/>
          </a:prstGeom>
          <a:noFill/>
          <a:ln/>
        </p:spPr>
        <p:txBody>
          <a:bodyPr wrap="square" lIns="0" tIns="0" rIns="0" bIns="0" rtlCol="0" anchor="t"/>
          <a:lstStyle/>
          <a:p>
            <a:pPr marL="0" indent="0" algn="l">
              <a:lnSpc>
                <a:spcPts val="2150"/>
              </a:lnSpc>
              <a:buNone/>
            </a:pPr>
            <a:r>
              <a:rPr lang="en-US" sz="1300" dirty="0">
                <a:solidFill>
                  <a:srgbClr val="3B4E4E"/>
                </a:solidFill>
                <a:latin typeface="Times New Roman" panose="02020603050405020304" pitchFamily="18" charset="0"/>
                <a:ea typeface="Overpass Light" pitchFamily="34" charset="-122"/>
                <a:cs typeface="Times New Roman" panose="02020603050405020304" pitchFamily="18" charset="0"/>
              </a:rPr>
              <a:t>Développer des cursus spécialisés et attirer les talents</a:t>
            </a:r>
            <a:r>
              <a:rPr lang="en-US" sz="1300" dirty="0">
                <a:solidFill>
                  <a:srgbClr val="3B4E4E"/>
                </a:solidFill>
                <a:latin typeface="Overpass Light" pitchFamily="34" charset="0"/>
                <a:ea typeface="Overpass Light" pitchFamily="34" charset="-122"/>
                <a:cs typeface="Overpass Light" pitchFamily="34" charset="-120"/>
              </a:rPr>
              <a:t>.</a:t>
            </a:r>
            <a:endParaRPr lang="en-US" sz="1300" dirty="0"/>
          </a:p>
        </p:txBody>
      </p:sp>
      <p:sp>
        <p:nvSpPr>
          <p:cNvPr id="13" name="Shape 9"/>
          <p:cNvSpPr/>
          <p:nvPr/>
        </p:nvSpPr>
        <p:spPr>
          <a:xfrm>
            <a:off x="3106222" y="5093137"/>
            <a:ext cx="4123373" cy="170855"/>
          </a:xfrm>
          <a:prstGeom prst="roundRect">
            <a:avLst>
              <a:gd name="adj" fmla="val 42017"/>
            </a:avLst>
          </a:prstGeom>
          <a:solidFill>
            <a:srgbClr val="DDEEE6"/>
          </a:solidFill>
          <a:ln w="7620">
            <a:solidFill>
              <a:srgbClr val="C3D4CC"/>
            </a:solidFill>
            <a:prstDash val="solid"/>
          </a:ln>
        </p:spPr>
        <p:txBody>
          <a:bodyPr/>
          <a:lstStyle/>
          <a:p>
            <a:endParaRPr lang="fr-FR"/>
          </a:p>
        </p:txBody>
      </p:sp>
      <p:sp>
        <p:nvSpPr>
          <p:cNvPr id="14" name="Shape 10"/>
          <p:cNvSpPr/>
          <p:nvPr/>
        </p:nvSpPr>
        <p:spPr>
          <a:xfrm>
            <a:off x="2849880" y="4922282"/>
            <a:ext cx="512683" cy="512683"/>
          </a:xfrm>
          <a:prstGeom prst="roundRect">
            <a:avLst>
              <a:gd name="adj" fmla="val 89178"/>
            </a:avLst>
          </a:prstGeom>
          <a:solidFill>
            <a:srgbClr val="DDEEE6"/>
          </a:solidFill>
          <a:ln w="7620">
            <a:solidFill>
              <a:srgbClr val="C3D4CC"/>
            </a:solidFill>
            <a:prstDash val="solid"/>
          </a:ln>
        </p:spPr>
        <p:txBody>
          <a:bodyPr/>
          <a:lstStyle/>
          <a:p>
            <a:endParaRPr lang="fr-FR"/>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77991" y="5050512"/>
            <a:ext cx="256342" cy="256342"/>
          </a:xfrm>
          <a:prstGeom prst="rect">
            <a:avLst/>
          </a:prstGeom>
        </p:spPr>
      </p:pic>
      <p:sp>
        <p:nvSpPr>
          <p:cNvPr id="16" name="Text 11"/>
          <p:cNvSpPr/>
          <p:nvPr/>
        </p:nvSpPr>
        <p:spPr>
          <a:xfrm>
            <a:off x="3020735" y="5605820"/>
            <a:ext cx="2584847" cy="320397"/>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Times New Roman" panose="02020603050405020304" pitchFamily="18" charset="0"/>
                <a:ea typeface="Syne Bold" pitchFamily="34" charset="-122"/>
                <a:cs typeface="Times New Roman" panose="02020603050405020304" pitchFamily="18" charset="0"/>
              </a:rPr>
              <a:t>Stimuler l'Industrie</a:t>
            </a:r>
            <a:endParaRPr lang="en-US" sz="2000" dirty="0">
              <a:latin typeface="Times New Roman" panose="02020603050405020304" pitchFamily="18" charset="0"/>
              <a:cs typeface="Times New Roman" panose="02020603050405020304" pitchFamily="18" charset="0"/>
            </a:endParaRPr>
          </a:p>
        </p:txBody>
      </p:sp>
      <p:sp>
        <p:nvSpPr>
          <p:cNvPr id="17" name="Text 12"/>
          <p:cNvSpPr/>
          <p:nvPr/>
        </p:nvSpPr>
        <p:spPr>
          <a:xfrm>
            <a:off x="3020735" y="6028730"/>
            <a:ext cx="4038124" cy="546973"/>
          </a:xfrm>
          <a:prstGeom prst="rect">
            <a:avLst/>
          </a:prstGeom>
          <a:noFill/>
          <a:ln/>
        </p:spPr>
        <p:txBody>
          <a:bodyPr wrap="square" lIns="0" tIns="0" rIns="0" bIns="0" rtlCol="0" anchor="t"/>
          <a:lstStyle/>
          <a:p>
            <a:pPr marL="0" indent="0" algn="l">
              <a:lnSpc>
                <a:spcPts val="2150"/>
              </a:lnSpc>
              <a:buNone/>
            </a:pPr>
            <a:r>
              <a:rPr lang="en-US" sz="1300" dirty="0">
                <a:solidFill>
                  <a:srgbClr val="3B4E4E"/>
                </a:solidFill>
                <a:latin typeface="Times New Roman" panose="02020603050405020304" pitchFamily="18" charset="0"/>
                <a:ea typeface="Overpass Light" pitchFamily="34" charset="-122"/>
                <a:cs typeface="Times New Roman" panose="02020603050405020304" pitchFamily="18" charset="0"/>
              </a:rPr>
              <a:t>Encourager les startups et les entreprises à innover dans l'IA.</a:t>
            </a:r>
            <a:endParaRPr lang="en-US" sz="1300" dirty="0">
              <a:latin typeface="Times New Roman" panose="02020603050405020304" pitchFamily="18" charset="0"/>
              <a:cs typeface="Times New Roman" panose="02020603050405020304" pitchFamily="18" charset="0"/>
            </a:endParaRPr>
          </a:p>
        </p:txBody>
      </p:sp>
      <p:sp>
        <p:nvSpPr>
          <p:cNvPr id="18" name="Shape 13"/>
          <p:cNvSpPr/>
          <p:nvPr/>
        </p:nvSpPr>
        <p:spPr>
          <a:xfrm>
            <a:off x="7656909" y="4836795"/>
            <a:ext cx="4123492" cy="170855"/>
          </a:xfrm>
          <a:prstGeom prst="roundRect">
            <a:avLst>
              <a:gd name="adj" fmla="val 42017"/>
            </a:avLst>
          </a:prstGeom>
          <a:solidFill>
            <a:srgbClr val="DDEEE6"/>
          </a:solidFill>
          <a:ln w="7620">
            <a:solidFill>
              <a:srgbClr val="C3D4CC"/>
            </a:solidFill>
            <a:prstDash val="solid"/>
          </a:ln>
        </p:spPr>
        <p:txBody>
          <a:bodyPr/>
          <a:lstStyle/>
          <a:p>
            <a:endParaRPr lang="fr-FR"/>
          </a:p>
        </p:txBody>
      </p:sp>
      <p:sp>
        <p:nvSpPr>
          <p:cNvPr id="19" name="Shape 14"/>
          <p:cNvSpPr/>
          <p:nvPr/>
        </p:nvSpPr>
        <p:spPr>
          <a:xfrm>
            <a:off x="7400568" y="4665940"/>
            <a:ext cx="512683" cy="512683"/>
          </a:xfrm>
          <a:prstGeom prst="roundRect">
            <a:avLst>
              <a:gd name="adj" fmla="val 89178"/>
            </a:avLst>
          </a:prstGeom>
          <a:solidFill>
            <a:srgbClr val="DDEEE6"/>
          </a:solidFill>
          <a:ln w="7620">
            <a:solidFill>
              <a:srgbClr val="C3D4CC"/>
            </a:solidFill>
            <a:prstDash val="solid"/>
          </a:ln>
        </p:spPr>
        <p:txBody>
          <a:bodyPr/>
          <a:lstStyle/>
          <a:p>
            <a:endParaRPr lang="fr-FR"/>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8679" y="4794171"/>
            <a:ext cx="256342" cy="256342"/>
          </a:xfrm>
          <a:prstGeom prst="rect">
            <a:avLst/>
          </a:prstGeom>
        </p:spPr>
      </p:pic>
      <p:sp>
        <p:nvSpPr>
          <p:cNvPr id="21" name="Text 15"/>
          <p:cNvSpPr/>
          <p:nvPr/>
        </p:nvSpPr>
        <p:spPr>
          <a:xfrm>
            <a:off x="7571423" y="5349478"/>
            <a:ext cx="3595330" cy="320397"/>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Times New Roman" panose="02020603050405020304" pitchFamily="18" charset="0"/>
                <a:ea typeface="Syne Bold" pitchFamily="34" charset="-122"/>
                <a:cs typeface="Times New Roman" panose="02020603050405020304" pitchFamily="18" charset="0"/>
              </a:rPr>
              <a:t>Favoriser la Collaboration</a:t>
            </a:r>
            <a:endParaRPr lang="en-US" sz="2000" dirty="0">
              <a:latin typeface="Times New Roman" panose="02020603050405020304" pitchFamily="18" charset="0"/>
              <a:cs typeface="Times New Roman" panose="02020603050405020304" pitchFamily="18" charset="0"/>
            </a:endParaRPr>
          </a:p>
        </p:txBody>
      </p:sp>
      <p:sp>
        <p:nvSpPr>
          <p:cNvPr id="22" name="Text 16"/>
          <p:cNvSpPr/>
          <p:nvPr/>
        </p:nvSpPr>
        <p:spPr>
          <a:xfrm>
            <a:off x="7571423" y="5772388"/>
            <a:ext cx="4038243" cy="546973"/>
          </a:xfrm>
          <a:prstGeom prst="rect">
            <a:avLst/>
          </a:prstGeom>
          <a:noFill/>
          <a:ln/>
        </p:spPr>
        <p:txBody>
          <a:bodyPr wrap="square" lIns="0" tIns="0" rIns="0" bIns="0" rtlCol="0" anchor="t"/>
          <a:lstStyle/>
          <a:p>
            <a:pPr marL="0" indent="0" algn="l">
              <a:lnSpc>
                <a:spcPts val="2150"/>
              </a:lnSpc>
              <a:buNone/>
            </a:pPr>
            <a:r>
              <a:rPr lang="en-US" sz="1300" dirty="0">
                <a:solidFill>
                  <a:srgbClr val="3B4E4E"/>
                </a:solidFill>
                <a:latin typeface="Times New Roman" panose="02020603050405020304" pitchFamily="18" charset="0"/>
                <a:ea typeface="Overpass Light" pitchFamily="34" charset="-122"/>
                <a:cs typeface="Times New Roman" panose="02020603050405020304" pitchFamily="18" charset="0"/>
              </a:rPr>
              <a:t>Créer des ponts entre la recherche, l'éducation et le secteur privé.</a:t>
            </a:r>
            <a:endParaRPr lang="en-US" sz="1300" dirty="0">
              <a:latin typeface="Times New Roman" panose="02020603050405020304" pitchFamily="18" charset="0"/>
              <a:cs typeface="Times New Roman" panose="02020603050405020304" pitchFamily="18" charset="0"/>
            </a:endParaRPr>
          </a:p>
        </p:txBody>
      </p:sp>
      <p:sp>
        <p:nvSpPr>
          <p:cNvPr id="23" name="Text 17"/>
          <p:cNvSpPr/>
          <p:nvPr/>
        </p:nvSpPr>
        <p:spPr>
          <a:xfrm>
            <a:off x="807133" y="6746438"/>
            <a:ext cx="8386563" cy="1145231"/>
          </a:xfrm>
          <a:prstGeom prst="rect">
            <a:avLst/>
          </a:prstGeom>
          <a:noFill/>
          <a:ln/>
        </p:spPr>
        <p:txBody>
          <a:bodyPr wrap="square" lIns="0" tIns="0" rIns="0" bIns="0" rtlCol="0" anchor="t"/>
          <a:lstStyle/>
          <a:p>
            <a:pPr marL="0" indent="0" algn="just">
              <a:lnSpc>
                <a:spcPts val="2150"/>
              </a:lnSpc>
              <a:buNone/>
            </a:pPr>
            <a:r>
              <a:rPr lang="en-US" sz="1300" dirty="0">
                <a:solidFill>
                  <a:srgbClr val="3B4E4E"/>
                </a:solidFill>
                <a:latin typeface="Times New Roman" panose="02020603050405020304" pitchFamily="18" charset="0"/>
                <a:ea typeface="Overpass Light" pitchFamily="34" charset="-122"/>
                <a:cs typeface="Times New Roman" panose="02020603050405020304" pitchFamily="18" charset="0"/>
              </a:rPr>
              <a:t>	</a:t>
            </a:r>
            <a:r>
              <a:rPr lang="en-US" sz="1600" dirty="0">
                <a:solidFill>
                  <a:srgbClr val="3B4E4E"/>
                </a:solidFill>
                <a:latin typeface="Times New Roman" panose="02020603050405020304" pitchFamily="18" charset="0"/>
                <a:ea typeface="Overpass Light" pitchFamily="34" charset="-122"/>
                <a:cs typeface="Times New Roman" panose="02020603050405020304" pitchFamily="18" charset="0"/>
              </a:rPr>
              <a:t>La construction d'une IA souveraine repose sur un écosystème robuste. Cela implique des investissements massifs dans la recherche fondamentale et appliquée, la formation de la prochaine génération d'experts, et le soutien à une industrie nationale dynamique capable de transformer l'innovation en solutions concrètes.</a:t>
            </a:r>
            <a:endParaRPr lang="en-US" sz="1300" dirty="0">
              <a:latin typeface="Times New Roman" panose="02020603050405020304" pitchFamily="18" charset="0"/>
              <a:cs typeface="Times New Roman" panose="02020603050405020304" pitchFamily="18" charset="0"/>
            </a:endParaRPr>
          </a:p>
        </p:txBody>
      </p:sp>
      <p:sp>
        <p:nvSpPr>
          <p:cNvPr id="24" name="Espace réservé du numéro de diapositive 4">
            <a:extLst>
              <a:ext uri="{FF2B5EF4-FFF2-40B4-BE49-F238E27FC236}">
                <a16:creationId xmlns:a16="http://schemas.microsoft.com/office/drawing/2014/main" id="{5A21B913-498C-0C60-6870-D8F574EE1C46}"/>
              </a:ext>
            </a:extLst>
          </p:cNvPr>
          <p:cNvSpPr txBox="1">
            <a:spLocks/>
          </p:cNvSpPr>
          <p:nvPr/>
        </p:nvSpPr>
        <p:spPr>
          <a:xfrm>
            <a:off x="10308796" y="7249635"/>
            <a:ext cx="820007" cy="43815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02111984F565}" type="slidenum">
              <a:rPr lang="en-US" smtClean="0">
                <a:latin typeface="Bookman Old Style" panose="02050604050505020204" pitchFamily="18" charset="0"/>
              </a:rPr>
              <a:pPr/>
              <a:t>10</a:t>
            </a:fld>
            <a:endParaRPr lang="en-US" dirty="0">
              <a:latin typeface="Bookman Old Style" panose="02050604050505020204" pitchFamily="18" charset="0"/>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243147" y="506620"/>
            <a:ext cx="9281636" cy="1110139"/>
          </a:xfrm>
          <a:prstGeom prst="rect">
            <a:avLst/>
          </a:prstGeom>
          <a:noFill/>
          <a:ln/>
        </p:spPr>
        <p:txBody>
          <a:bodyPr wrap="square" lIns="0" tIns="0" rIns="0" bIns="0" rtlCol="0" anchor="t"/>
          <a:lstStyle/>
          <a:p>
            <a:pPr marL="0" indent="0" algn="ctr">
              <a:lnSpc>
                <a:spcPts val="4350"/>
              </a:lnSpc>
              <a:buNone/>
            </a:pPr>
            <a:r>
              <a:rPr lang="en-US" sz="3200" b="1" dirty="0">
                <a:solidFill>
                  <a:srgbClr val="233939"/>
                </a:solidFill>
                <a:latin typeface="Times New Roman" panose="02020603050405020304" pitchFamily="18" charset="0"/>
                <a:ea typeface="Syne Bold" pitchFamily="34" charset="-122"/>
                <a:cs typeface="Times New Roman" panose="02020603050405020304" pitchFamily="18" charset="0"/>
              </a:rPr>
              <a:t>VIII-Coopération Internationale et Partenariats Stratégiques</a:t>
            </a:r>
            <a:endParaRPr lang="en-US" sz="32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462320" y="2064782"/>
            <a:ext cx="4424124" cy="4424124"/>
          </a:xfrm>
          <a:prstGeom prst="rect">
            <a:avLst/>
          </a:prstGeom>
        </p:spPr>
      </p:pic>
      <p:sp>
        <p:nvSpPr>
          <p:cNvPr id="4" name="Text 1"/>
          <p:cNvSpPr/>
          <p:nvPr/>
        </p:nvSpPr>
        <p:spPr>
          <a:xfrm>
            <a:off x="5350312" y="2136913"/>
            <a:ext cx="6096584" cy="1593077"/>
          </a:xfrm>
          <a:prstGeom prst="rect">
            <a:avLst/>
          </a:prstGeom>
          <a:noFill/>
          <a:ln/>
        </p:spPr>
        <p:txBody>
          <a:bodyPr wrap="square" lIns="0" tIns="0" rIns="0" bIns="0" rtlCol="0" anchor="t"/>
          <a:lstStyle/>
          <a:p>
            <a:pPr marL="0" indent="0" algn="just">
              <a:lnSpc>
                <a:spcPts val="2200"/>
              </a:lnSpc>
              <a:buNone/>
            </a:pPr>
            <a:r>
              <a:rPr lang="en-US" sz="1350" dirty="0">
                <a:solidFill>
                  <a:srgbClr val="3B4E4E"/>
                </a:solidFill>
                <a:latin typeface="Times New Roman" panose="02020603050405020304" pitchFamily="18" charset="0"/>
                <a:ea typeface="Overpass Light" pitchFamily="34" charset="-122"/>
                <a:cs typeface="Times New Roman" panose="02020603050405020304" pitchFamily="18" charset="0"/>
              </a:rPr>
              <a:t>	</a:t>
            </a:r>
            <a:r>
              <a:rPr lang="en-US" sz="1600" dirty="0">
                <a:solidFill>
                  <a:srgbClr val="3B4E4E"/>
                </a:solidFill>
                <a:latin typeface="Times New Roman" panose="02020603050405020304" pitchFamily="18" charset="0"/>
                <a:ea typeface="Overpass Light" pitchFamily="34" charset="-122"/>
                <a:cs typeface="Times New Roman" panose="02020603050405020304" pitchFamily="18" charset="0"/>
              </a:rPr>
              <a:t>Bien que l'IA souveraine vise l'autonomie, la coopération internationale reste essentielle. Le partage des connaissances, la normalisation des protocoles et la coordination des efforts sont cruciaux pour faire face à des menaces globalisées et pour développer des standards éthiques communs.</a:t>
            </a:r>
            <a:endParaRPr lang="en-US" sz="1350" dirty="0">
              <a:latin typeface="Times New Roman" panose="02020603050405020304" pitchFamily="18" charset="0"/>
              <a:cs typeface="Times New Roman" panose="02020603050405020304" pitchFamily="18" charset="0"/>
            </a:endParaRPr>
          </a:p>
        </p:txBody>
      </p:sp>
      <p:sp>
        <p:nvSpPr>
          <p:cNvPr id="5" name="Text 2"/>
          <p:cNvSpPr/>
          <p:nvPr/>
        </p:nvSpPr>
        <p:spPr>
          <a:xfrm>
            <a:off x="5161469" y="4846721"/>
            <a:ext cx="6447436" cy="852607"/>
          </a:xfrm>
          <a:prstGeom prst="rect">
            <a:avLst/>
          </a:prstGeom>
          <a:noFill/>
          <a:ln/>
        </p:spPr>
        <p:txBody>
          <a:bodyPr wrap="square" lIns="0" tIns="0" rIns="0" bIns="0" rtlCol="0" anchor="t"/>
          <a:lstStyle/>
          <a:p>
            <a:pPr marL="0" indent="0" algn="just">
              <a:lnSpc>
                <a:spcPts val="2200"/>
              </a:lnSpc>
              <a:buNone/>
            </a:pPr>
            <a:r>
              <a:rPr lang="en-US" sz="1600" b="1" i="1" dirty="0">
                <a:solidFill>
                  <a:srgbClr val="FF0000"/>
                </a:solidFill>
                <a:latin typeface="Times New Roman" panose="02020603050405020304" pitchFamily="18" charset="0"/>
                <a:ea typeface="Overpass Light" pitchFamily="34" charset="-122"/>
                <a:cs typeface="Times New Roman" panose="02020603050405020304" pitchFamily="18" charset="0"/>
              </a:rPr>
              <a:t>NB : "SEULE UNE APPROCHE CONCERTÉE PERMETTRA DE CONSTRUIRE UN CYBERESPACE SÛR ET RÉSILIENT."</a:t>
            </a:r>
            <a:endParaRPr lang="en-US" sz="1600" b="1" i="1" dirty="0">
              <a:solidFill>
                <a:srgbClr val="FF0000"/>
              </a:solidFill>
              <a:latin typeface="Times New Roman" panose="02020603050405020304" pitchFamily="18" charset="0"/>
              <a:cs typeface="Times New Roman" panose="02020603050405020304" pitchFamily="18" charset="0"/>
            </a:endParaRPr>
          </a:p>
        </p:txBody>
      </p:sp>
      <p:sp>
        <p:nvSpPr>
          <p:cNvPr id="7" name="Text 4"/>
          <p:cNvSpPr/>
          <p:nvPr/>
        </p:nvSpPr>
        <p:spPr>
          <a:xfrm>
            <a:off x="883371" y="6722447"/>
            <a:ext cx="8786191" cy="1000533"/>
          </a:xfrm>
          <a:prstGeom prst="rect">
            <a:avLst/>
          </a:prstGeom>
          <a:noFill/>
          <a:ln/>
        </p:spPr>
        <p:txBody>
          <a:bodyPr wrap="square" lIns="0" tIns="0" rIns="0" bIns="0" rtlCol="0" anchor="t"/>
          <a:lstStyle/>
          <a:p>
            <a:pPr marL="0" indent="0" algn="just">
              <a:lnSpc>
                <a:spcPts val="2200"/>
              </a:lnSpc>
              <a:buNone/>
            </a:pPr>
            <a:r>
              <a:rPr lang="en-US" sz="1600" dirty="0">
                <a:solidFill>
                  <a:srgbClr val="3B4E4E"/>
                </a:solidFill>
                <a:latin typeface="Times New Roman" panose="02020603050405020304" pitchFamily="18" charset="0"/>
                <a:ea typeface="Overpass Light" pitchFamily="34" charset="-122"/>
                <a:cs typeface="Times New Roman" panose="02020603050405020304" pitchFamily="18" charset="0"/>
              </a:rPr>
              <a:t>	Les partenariats stratégiques avec des pays partageant les mêmes valeurs sont également vitaux pour mutualiser les ressources et les expertises, renforçant ainsi la capacité collective de défense informationnelle face aux défis communs.</a:t>
            </a:r>
            <a:endParaRPr lang="en-US" sz="1600" dirty="0">
              <a:latin typeface="Times New Roman" panose="02020603050405020304" pitchFamily="18" charset="0"/>
              <a:cs typeface="Times New Roman" panose="02020603050405020304" pitchFamily="18" charset="0"/>
            </a:endParaRPr>
          </a:p>
        </p:txBody>
      </p:sp>
      <p:sp>
        <p:nvSpPr>
          <p:cNvPr id="6" name="Espace réservé du numéro de diapositive 4">
            <a:extLst>
              <a:ext uri="{FF2B5EF4-FFF2-40B4-BE49-F238E27FC236}">
                <a16:creationId xmlns:a16="http://schemas.microsoft.com/office/drawing/2014/main" id="{2D495CE7-A65A-20BE-9B6A-E0A1F240C4BE}"/>
              </a:ext>
            </a:extLst>
          </p:cNvPr>
          <p:cNvSpPr txBox="1">
            <a:spLocks/>
          </p:cNvSpPr>
          <p:nvPr/>
        </p:nvSpPr>
        <p:spPr>
          <a:xfrm>
            <a:off x="10308796" y="7249635"/>
            <a:ext cx="820007" cy="43815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02111984F565}" type="slidenum">
              <a:rPr lang="en-US" smtClean="0">
                <a:latin typeface="Bookman Old Style" panose="02050604050505020204" pitchFamily="18" charset="0"/>
              </a:rPr>
              <a:pPr/>
              <a:t>11</a:t>
            </a:fld>
            <a:endParaRPr lang="en-US" dirty="0">
              <a:latin typeface="Bookman Old Style" panose="02050604050505020204" pitchFamily="18" charset="0"/>
            </a:endParaRP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421296" y="504412"/>
            <a:ext cx="8368747" cy="1152930"/>
          </a:xfrm>
          <a:prstGeom prst="rect">
            <a:avLst/>
          </a:prstGeom>
          <a:noFill/>
          <a:ln/>
        </p:spPr>
        <p:txBody>
          <a:bodyPr wrap="square" lIns="0" tIns="0" rIns="0" bIns="0" rtlCol="0" anchor="t"/>
          <a:lstStyle/>
          <a:p>
            <a:pPr marL="0" indent="0" algn="ctr">
              <a:lnSpc>
                <a:spcPts val="6050"/>
              </a:lnSpc>
              <a:buNone/>
            </a:pPr>
            <a:r>
              <a:rPr lang="en-US" sz="4400" b="1" dirty="0">
                <a:solidFill>
                  <a:srgbClr val="233939"/>
                </a:solidFill>
                <a:latin typeface="Times New Roman" panose="02020603050405020304" pitchFamily="18" charset="0"/>
                <a:ea typeface="Syne Bold" pitchFamily="34" charset="-122"/>
                <a:cs typeface="Times New Roman" panose="02020603050405020304" pitchFamily="18" charset="0"/>
              </a:rPr>
              <a:t>CONCLUSION</a:t>
            </a:r>
            <a:endParaRPr lang="en-US" sz="4400" dirty="0">
              <a:latin typeface="Times New Roman" panose="02020603050405020304" pitchFamily="18" charset="0"/>
              <a:cs typeface="Times New Roman" panose="02020603050405020304" pitchFamily="18" charset="0"/>
            </a:endParaRPr>
          </a:p>
        </p:txBody>
      </p:sp>
      <p:sp>
        <p:nvSpPr>
          <p:cNvPr id="4" name="Text 2"/>
          <p:cNvSpPr/>
          <p:nvPr/>
        </p:nvSpPr>
        <p:spPr>
          <a:xfrm>
            <a:off x="318052" y="2385391"/>
            <a:ext cx="11270973" cy="2981739"/>
          </a:xfrm>
          <a:prstGeom prst="rect">
            <a:avLst/>
          </a:prstGeom>
          <a:noFill/>
          <a:ln/>
        </p:spPr>
        <p:txBody>
          <a:bodyPr wrap="square" lIns="0" tIns="0" rIns="0" bIns="0" rtlCol="0" anchor="t"/>
          <a:lstStyle/>
          <a:p>
            <a:pPr marL="0" indent="0" algn="just">
              <a:lnSpc>
                <a:spcPts val="3100"/>
              </a:lnSpc>
              <a:buNone/>
            </a:pPr>
            <a:r>
              <a:rPr lang="en-US" sz="1900" dirty="0">
                <a:solidFill>
                  <a:srgbClr val="3B4E4E"/>
                </a:solidFill>
                <a:latin typeface="Times New Roman" panose="02020603050405020304" pitchFamily="18" charset="0"/>
                <a:ea typeface="Overpass Light" pitchFamily="34" charset="-122"/>
                <a:cs typeface="Times New Roman" panose="02020603050405020304" pitchFamily="18" charset="0"/>
              </a:rPr>
              <a:t>	</a:t>
            </a:r>
            <a:r>
              <a:rPr lang="en-US" sz="3200" dirty="0">
                <a:solidFill>
                  <a:srgbClr val="3B4E4E"/>
                </a:solidFill>
                <a:latin typeface="Times New Roman" panose="02020603050405020304" pitchFamily="18" charset="0"/>
                <a:ea typeface="Overpass Light" pitchFamily="34" charset="-122"/>
                <a:cs typeface="Times New Roman" panose="02020603050405020304" pitchFamily="18" charset="0"/>
              </a:rPr>
              <a:t>L'IA souveraine n’est pas seulement une nécessité technologique, c'est une composante stratégique indispensable pour garantir la sécurité et la résilience de nos nations. En investissant dans l'IA, en protégeant nos données et en formant nos talents, nous construisons un avenir où nos sociétés peuvent prospérer à l'abri des menaces informationnelles.</a:t>
            </a:r>
            <a:endParaRPr lang="en-US" sz="1900" dirty="0">
              <a:latin typeface="Times New Roman" panose="02020603050405020304" pitchFamily="18" charset="0"/>
              <a:cs typeface="Times New Roman" panose="02020603050405020304" pitchFamily="18" charset="0"/>
            </a:endParaRPr>
          </a:p>
        </p:txBody>
      </p:sp>
      <p:sp>
        <p:nvSpPr>
          <p:cNvPr id="3" name="Espace réservé du numéro de diapositive 4">
            <a:extLst>
              <a:ext uri="{FF2B5EF4-FFF2-40B4-BE49-F238E27FC236}">
                <a16:creationId xmlns:a16="http://schemas.microsoft.com/office/drawing/2014/main" id="{B95F2902-E1A2-89E8-02F9-9E40B91C5F47}"/>
              </a:ext>
            </a:extLst>
          </p:cNvPr>
          <p:cNvSpPr txBox="1">
            <a:spLocks/>
          </p:cNvSpPr>
          <p:nvPr/>
        </p:nvSpPr>
        <p:spPr>
          <a:xfrm>
            <a:off x="10308796" y="7249635"/>
            <a:ext cx="820007" cy="43815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02111984F565}" type="slidenum">
              <a:rPr lang="en-US" smtClean="0">
                <a:latin typeface="Bookman Old Style" panose="02050604050505020204" pitchFamily="18" charset="0"/>
              </a:rPr>
              <a:pPr/>
              <a:t>12</a:t>
            </a:fld>
            <a:endParaRPr lang="en-US" dirty="0">
              <a:latin typeface="Bookman Old Style" panose="0205060405050502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65227" y="2196547"/>
            <a:ext cx="10534956" cy="3945835"/>
          </a:xfrm>
          <a:prstGeom prst="rect">
            <a:avLst/>
          </a:prstGeom>
          <a:noFill/>
          <a:ln/>
        </p:spPr>
        <p:txBody>
          <a:bodyPr wrap="none" lIns="0" tIns="0" rIns="0" bIns="0" rtlCol="0" anchor="t"/>
          <a:lstStyle/>
          <a:p>
            <a:pPr marL="0" indent="0" algn="ctr">
              <a:lnSpc>
                <a:spcPts val="12150"/>
              </a:lnSpc>
              <a:buNone/>
            </a:pPr>
            <a:r>
              <a:rPr lang="en-US" sz="4800" b="1" i="1" dirty="0">
                <a:solidFill>
                  <a:schemeClr val="tx2">
                    <a:lumMod val="75000"/>
                  </a:schemeClr>
                </a:solidFill>
                <a:latin typeface="Times New Roman" panose="02020603050405020304" pitchFamily="18" charset="0"/>
                <a:ea typeface="Syne Bold" pitchFamily="34" charset="-122"/>
                <a:cs typeface="Times New Roman" panose="02020603050405020304" pitchFamily="18" charset="0"/>
              </a:rPr>
              <a:t>“L’IA, NOTRE BOUCLIER”</a:t>
            </a:r>
          </a:p>
          <a:p>
            <a:pPr marL="0" indent="0" algn="ctr">
              <a:lnSpc>
                <a:spcPts val="12150"/>
              </a:lnSpc>
              <a:buNone/>
            </a:pPr>
            <a:r>
              <a:rPr lang="en-US" sz="3200" b="1" dirty="0">
                <a:solidFill>
                  <a:schemeClr val="tx2">
                    <a:lumMod val="75000"/>
                  </a:schemeClr>
                </a:solidFill>
                <a:latin typeface="Times New Roman" panose="02020603050405020304" pitchFamily="18" charset="0"/>
                <a:ea typeface="Syne Bold" pitchFamily="34" charset="-122"/>
                <a:cs typeface="Times New Roman" panose="02020603050405020304" pitchFamily="18" charset="0"/>
              </a:rPr>
              <a:t>THANK YOU FOR YOUR KIND ATENTION</a:t>
            </a:r>
            <a:r>
              <a:rPr lang="en-US" sz="3200" b="1" dirty="0">
                <a:solidFill>
                  <a:srgbClr val="233939"/>
                </a:solidFill>
                <a:latin typeface="Times New Roman" panose="02020603050405020304" pitchFamily="18" charset="0"/>
                <a:ea typeface="Syne Bold" pitchFamily="34" charset="-122"/>
                <a:cs typeface="Times New Roman" panose="02020603050405020304" pitchFamily="18" charset="0"/>
              </a:rPr>
              <a:t>…</a:t>
            </a:r>
          </a:p>
          <a:p>
            <a:pPr marL="0" indent="0" algn="l">
              <a:lnSpc>
                <a:spcPts val="12150"/>
              </a:lnSpc>
              <a:buNone/>
            </a:pPr>
            <a:endParaRPr lang="en-US" sz="9700" dirty="0"/>
          </a:p>
        </p:txBody>
      </p:sp>
      <p:sp>
        <p:nvSpPr>
          <p:cNvPr id="2" name="Espace réservé du numéro de diapositive 4">
            <a:extLst>
              <a:ext uri="{FF2B5EF4-FFF2-40B4-BE49-F238E27FC236}">
                <a16:creationId xmlns:a16="http://schemas.microsoft.com/office/drawing/2014/main" id="{DD6D0594-E40F-94A7-11C4-8DEBC3FCC6F9}"/>
              </a:ext>
            </a:extLst>
          </p:cNvPr>
          <p:cNvSpPr txBox="1">
            <a:spLocks/>
          </p:cNvSpPr>
          <p:nvPr/>
        </p:nvSpPr>
        <p:spPr>
          <a:xfrm>
            <a:off x="10308796" y="7249635"/>
            <a:ext cx="820007" cy="43815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02111984F565}" type="slidenum">
              <a:rPr lang="en-US" smtClean="0">
                <a:latin typeface="Bookman Old Style" panose="02050604050505020204" pitchFamily="18" charset="0"/>
              </a:rPr>
              <a:pPr/>
              <a:t>13</a:t>
            </a:fld>
            <a:endParaRPr lang="en-US" dirty="0">
              <a:latin typeface="Bookman Old Style" panose="02050604050505020204" pitchFamily="18" charset="0"/>
            </a:endParaRPr>
          </a:p>
        </p:txBody>
      </p:sp>
    </p:spTree>
    <p:extLst>
      <p:ext uri="{BB962C8B-B14F-4D97-AF65-F5344CB8AC3E}">
        <p14:creationId xmlns:p14="http://schemas.microsoft.com/office/powerpoint/2010/main" val="3167066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68A1FEB-7E96-38DE-83A6-3A03CB0E8D1E}"/>
              </a:ext>
            </a:extLst>
          </p:cNvPr>
          <p:cNvSpPr>
            <a:spLocks noGrp="1"/>
          </p:cNvSpPr>
          <p:nvPr>
            <p:ph idx="1"/>
          </p:nvPr>
        </p:nvSpPr>
        <p:spPr>
          <a:xfrm>
            <a:off x="337930" y="149087"/>
            <a:ext cx="11598966" cy="7100548"/>
          </a:xfrm>
        </p:spPr>
        <p:txBody>
          <a:bodyPr>
            <a:normAutofit/>
          </a:bodyPr>
          <a:lstStyle/>
          <a:p>
            <a:pPr marL="0" indent="0" algn="ctr">
              <a:buNone/>
            </a:pPr>
            <a:r>
              <a:rPr lang="fr-FR" sz="2600" b="1" u="sng" dirty="0">
                <a:solidFill>
                  <a:schemeClr val="tx1"/>
                </a:solidFill>
                <a:latin typeface="Times New Roman" panose="02020603050405020304" pitchFamily="18" charset="0"/>
                <a:cs typeface="Times New Roman" panose="02020603050405020304" pitchFamily="18" charset="0"/>
              </a:rPr>
              <a:t>PLAN DE L’EXPOSE:</a:t>
            </a:r>
          </a:p>
          <a:p>
            <a:pPr marL="0" indent="0" algn="just">
              <a:buNone/>
            </a:pPr>
            <a:r>
              <a:rPr lang="fr-FR" sz="2600" b="1" dirty="0">
                <a:solidFill>
                  <a:schemeClr val="tx1"/>
                </a:solidFill>
                <a:latin typeface="Times New Roman" panose="02020603050405020304" pitchFamily="18" charset="0"/>
                <a:cs typeface="Times New Roman" panose="02020603050405020304" pitchFamily="18" charset="0"/>
              </a:rPr>
              <a:t>     Introduction</a:t>
            </a:r>
          </a:p>
          <a:p>
            <a:pPr marL="0" indent="0" algn="just">
              <a:buNone/>
            </a:pPr>
            <a:r>
              <a:rPr lang="fr-FR" sz="2600" b="1" dirty="0">
                <a:solidFill>
                  <a:schemeClr val="tx1"/>
                </a:solidFill>
                <a:latin typeface="Times New Roman" panose="02020603050405020304" pitchFamily="18" charset="0"/>
                <a:cs typeface="Times New Roman" panose="02020603050405020304" pitchFamily="18" charset="0"/>
              </a:rPr>
              <a:t>     I- </a:t>
            </a:r>
            <a:r>
              <a:rPr lang="en-US" sz="2600" b="1" dirty="0">
                <a:solidFill>
                  <a:schemeClr val="tx1"/>
                </a:solidFill>
                <a:latin typeface="Times New Roman" panose="02020603050405020304" pitchFamily="18" charset="0"/>
                <a:ea typeface="Syne Bold" pitchFamily="34" charset="-122"/>
                <a:cs typeface="Times New Roman" panose="02020603050405020304" pitchFamily="18" charset="0"/>
              </a:rPr>
              <a:t>Contexte et Menaces Informationnelles</a:t>
            </a:r>
            <a:endParaRPr lang="en-US" sz="2600" b="1" dirty="0">
              <a:solidFill>
                <a:schemeClr val="tx1"/>
              </a:solidFill>
              <a:latin typeface="Times New Roman" panose="02020603050405020304" pitchFamily="18" charset="0"/>
              <a:cs typeface="Times New Roman" panose="02020603050405020304" pitchFamily="18" charset="0"/>
            </a:endParaRPr>
          </a:p>
          <a:p>
            <a:pPr marL="0" indent="0" algn="just">
              <a:buNone/>
            </a:pPr>
            <a:r>
              <a:rPr lang="fr-FR" sz="2600" b="1" dirty="0">
                <a:solidFill>
                  <a:schemeClr val="tx1"/>
                </a:solidFill>
                <a:latin typeface="Times New Roman" panose="02020603050405020304" pitchFamily="18" charset="0"/>
                <a:cs typeface="Times New Roman" panose="02020603050405020304" pitchFamily="18" charset="0"/>
              </a:rPr>
              <a:t>    II- </a:t>
            </a:r>
            <a:r>
              <a:rPr lang="en-US" sz="2600" b="1" dirty="0">
                <a:solidFill>
                  <a:schemeClr val="tx1"/>
                </a:solidFill>
                <a:latin typeface="Times New Roman" panose="02020603050405020304" pitchFamily="18" charset="0"/>
                <a:ea typeface="Syne Bold" pitchFamily="34" charset="-122"/>
                <a:cs typeface="Times New Roman" panose="02020603050405020304" pitchFamily="18" charset="0"/>
              </a:rPr>
              <a:t>Définition et Enjeux de l’IA Souveraine</a:t>
            </a:r>
          </a:p>
          <a:p>
            <a:pPr marL="0" indent="0" algn="just">
              <a:buNone/>
            </a:pPr>
            <a:r>
              <a:rPr lang="en-US" sz="2600" b="1" dirty="0">
                <a:solidFill>
                  <a:schemeClr val="tx1"/>
                </a:solidFill>
                <a:latin typeface="Times New Roman" panose="02020603050405020304" pitchFamily="18" charset="0"/>
                <a:ea typeface="Syne Bold" pitchFamily="34" charset="-122"/>
                <a:cs typeface="Times New Roman" panose="02020603050405020304" pitchFamily="18" charset="0"/>
              </a:rPr>
              <a:t>    III- Applications Stratégiques de l’IA en Défense Informationnelle</a:t>
            </a:r>
          </a:p>
          <a:p>
            <a:pPr marL="0" indent="0" algn="just">
              <a:buNone/>
            </a:pPr>
            <a:r>
              <a:rPr lang="en-US" sz="2600" b="1" dirty="0">
                <a:solidFill>
                  <a:schemeClr val="tx1"/>
                </a:solidFill>
                <a:latin typeface="Times New Roman" panose="02020603050405020304" pitchFamily="18" charset="0"/>
                <a:ea typeface="Syne Bold" pitchFamily="34" charset="-122"/>
                <a:cs typeface="Times New Roman" panose="02020603050405020304" pitchFamily="18" charset="0"/>
              </a:rPr>
              <a:t>    IV- Rôle de l’IA dans la defense </a:t>
            </a:r>
            <a:r>
              <a:rPr lang="fr-FR" sz="2600" b="1" dirty="0">
                <a:solidFill>
                  <a:schemeClr val="tx1"/>
                </a:solidFill>
                <a:latin typeface="Times New Roman" panose="02020603050405020304" pitchFamily="18" charset="0"/>
                <a:ea typeface="Syne Bold" pitchFamily="34" charset="-122"/>
                <a:cs typeface="Times New Roman" panose="02020603050405020304" pitchFamily="18" charset="0"/>
              </a:rPr>
              <a:t>informationnelle </a:t>
            </a:r>
            <a:endParaRPr lang="en-US" sz="2600" b="1" dirty="0">
              <a:solidFill>
                <a:schemeClr val="tx1"/>
              </a:solidFill>
              <a:latin typeface="Times New Roman" panose="02020603050405020304" pitchFamily="18" charset="0"/>
              <a:ea typeface="Syne Bold" pitchFamily="34" charset="-122"/>
              <a:cs typeface="Times New Roman" panose="02020603050405020304" pitchFamily="18" charset="0"/>
            </a:endParaRPr>
          </a:p>
          <a:p>
            <a:pPr marL="0" indent="0" algn="just">
              <a:buNone/>
            </a:pPr>
            <a:r>
              <a:rPr lang="en-US" sz="2600" b="1" dirty="0">
                <a:solidFill>
                  <a:schemeClr val="tx1"/>
                </a:solidFill>
                <a:latin typeface="Times New Roman" panose="02020603050405020304" pitchFamily="18" charset="0"/>
                <a:ea typeface="Syne Bold" pitchFamily="34" charset="-122"/>
                <a:cs typeface="Times New Roman" panose="02020603050405020304" pitchFamily="18" charset="0"/>
              </a:rPr>
              <a:t>    V- Protection des Infrastructures Critiques et Cyberdéfense par l’IA.</a:t>
            </a:r>
          </a:p>
          <a:p>
            <a:pPr marL="0" indent="0" algn="just">
              <a:buNone/>
            </a:pPr>
            <a:r>
              <a:rPr lang="en-US" sz="2600" b="1" dirty="0">
                <a:solidFill>
                  <a:schemeClr val="tx1"/>
                </a:solidFill>
                <a:latin typeface="Times New Roman" panose="02020603050405020304" pitchFamily="18" charset="0"/>
                <a:ea typeface="Syne Bold" pitchFamily="34" charset="-122"/>
                <a:cs typeface="Times New Roman" panose="02020603050405020304" pitchFamily="18" charset="0"/>
              </a:rPr>
              <a:t>   VI- Défis Éthiques et Réglementaires de l’IA Souveraine.</a:t>
            </a:r>
          </a:p>
          <a:p>
            <a:pPr marL="0" indent="0" algn="just">
              <a:buNone/>
            </a:pPr>
            <a:r>
              <a:rPr lang="en-US" sz="2600" b="1" dirty="0">
                <a:solidFill>
                  <a:schemeClr val="tx1"/>
                </a:solidFill>
                <a:latin typeface="Times New Roman" panose="02020603050405020304" pitchFamily="18" charset="0"/>
                <a:ea typeface="Syne Bold" pitchFamily="34" charset="-122"/>
                <a:cs typeface="Times New Roman" panose="02020603050405020304" pitchFamily="18" charset="0"/>
              </a:rPr>
              <a:t>   VII- </a:t>
            </a:r>
            <a:r>
              <a:rPr lang="en-US" sz="2600" b="1" dirty="0" err="1">
                <a:solidFill>
                  <a:schemeClr val="tx1"/>
                </a:solidFill>
                <a:latin typeface="Times New Roman" panose="02020603050405020304" pitchFamily="18" charset="0"/>
                <a:ea typeface="Syne Bold" pitchFamily="34" charset="-122"/>
                <a:cs typeface="Times New Roman" panose="02020603050405020304" pitchFamily="18" charset="0"/>
              </a:rPr>
              <a:t>Developoment</a:t>
            </a:r>
            <a:r>
              <a:rPr lang="en-US" sz="2600" b="1" dirty="0">
                <a:solidFill>
                  <a:schemeClr val="tx1"/>
                </a:solidFill>
                <a:latin typeface="Times New Roman" panose="02020603050405020304" pitchFamily="18" charset="0"/>
                <a:ea typeface="Syne Bold" pitchFamily="34" charset="-122"/>
                <a:cs typeface="Times New Roman" panose="02020603050405020304" pitchFamily="18" charset="0"/>
              </a:rPr>
              <a:t> d’ une Capacité Nationale en IA .</a:t>
            </a:r>
          </a:p>
          <a:p>
            <a:pPr marL="0" indent="0" algn="just">
              <a:buNone/>
            </a:pPr>
            <a:r>
              <a:rPr lang="en-US" sz="2600" b="1" dirty="0">
                <a:solidFill>
                  <a:schemeClr val="tx1"/>
                </a:solidFill>
                <a:latin typeface="Times New Roman" panose="02020603050405020304" pitchFamily="18" charset="0"/>
                <a:ea typeface="Syne Bold" pitchFamily="34" charset="-122"/>
                <a:cs typeface="Times New Roman" panose="02020603050405020304" pitchFamily="18" charset="0"/>
              </a:rPr>
              <a:t>  VIII- Coopération Internationale et Partenariats Stratégiques.</a:t>
            </a:r>
          </a:p>
          <a:p>
            <a:pPr marL="0" indent="0" algn="just">
              <a:buNone/>
            </a:pPr>
            <a:r>
              <a:rPr lang="en-US" sz="2600" b="1" dirty="0">
                <a:solidFill>
                  <a:schemeClr val="tx1"/>
                </a:solidFill>
                <a:latin typeface="Times New Roman" panose="02020603050405020304" pitchFamily="18" charset="0"/>
                <a:ea typeface="Syne Bold" pitchFamily="34" charset="-122"/>
                <a:cs typeface="Times New Roman" panose="02020603050405020304" pitchFamily="18" charset="0"/>
              </a:rPr>
              <a:t>   Conclusion.</a:t>
            </a:r>
            <a:endParaRPr lang="en-US" sz="2600" b="1" dirty="0">
              <a:solidFill>
                <a:schemeClr val="tx1"/>
              </a:solidFill>
              <a:latin typeface="Times New Roman" panose="02020603050405020304" pitchFamily="18" charset="0"/>
              <a:cs typeface="Times New Roman" panose="02020603050405020304" pitchFamily="18" charset="0"/>
            </a:endParaRPr>
          </a:p>
          <a:p>
            <a:pPr algn="ctr"/>
            <a:endParaRPr lang="en-US" sz="2400" b="1" dirty="0">
              <a:solidFill>
                <a:srgbClr val="233939"/>
              </a:solidFill>
              <a:latin typeface="Syne Bold" pitchFamily="34" charset="0"/>
              <a:ea typeface="Syne Bold" pitchFamily="34" charset="-122"/>
              <a:cs typeface="Syne Bold" pitchFamily="34" charset="-120"/>
            </a:endParaRPr>
          </a:p>
          <a:p>
            <a:pPr marL="0" indent="0">
              <a:buNone/>
            </a:pPr>
            <a:endParaRPr lang="fr-FR" dirty="0"/>
          </a:p>
        </p:txBody>
      </p:sp>
      <p:sp>
        <p:nvSpPr>
          <p:cNvPr id="5" name="Espace réservé du numéro de diapositive 4">
            <a:extLst>
              <a:ext uri="{FF2B5EF4-FFF2-40B4-BE49-F238E27FC236}">
                <a16:creationId xmlns:a16="http://schemas.microsoft.com/office/drawing/2014/main" id="{21AF1222-6DA5-7F7C-9F74-F7BF40BEFF9F}"/>
              </a:ext>
            </a:extLst>
          </p:cNvPr>
          <p:cNvSpPr>
            <a:spLocks noGrp="1"/>
          </p:cNvSpPr>
          <p:nvPr>
            <p:ph type="sldNum" sz="quarter" idx="12"/>
          </p:nvPr>
        </p:nvSpPr>
        <p:spPr/>
        <p:txBody>
          <a:bodyPr>
            <a:normAutofit/>
          </a:bodyPr>
          <a:lstStyle/>
          <a:p>
            <a:fld id="{D57F1E4F-1CFF-5643-939E-02111984F565}" type="slidenum">
              <a:rPr lang="en-US" sz="1800" smtClean="0">
                <a:solidFill>
                  <a:schemeClr val="tx1"/>
                </a:solidFill>
                <a:latin typeface="Bookman Old Style" panose="02050604050505020204" pitchFamily="18" charset="0"/>
              </a:rPr>
              <a:t>2</a:t>
            </a:fld>
            <a:endParaRPr lang="en-US" sz="1800"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2834847411"/>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C2E310-DB92-1EE6-1D6D-BB21C9258A1E}"/>
              </a:ext>
            </a:extLst>
          </p:cNvPr>
          <p:cNvSpPr>
            <a:spLocks noGrp="1"/>
          </p:cNvSpPr>
          <p:nvPr>
            <p:ph type="title"/>
          </p:nvPr>
        </p:nvSpPr>
        <p:spPr>
          <a:xfrm>
            <a:off x="914402" y="477078"/>
            <a:ext cx="10005680" cy="805070"/>
          </a:xfrm>
        </p:spPr>
        <p:txBody>
          <a:bodyPr>
            <a:normAutofit/>
          </a:bodyPr>
          <a:lstStyle/>
          <a:p>
            <a:pPr algn="ctr"/>
            <a:r>
              <a:rPr lang="en-US" sz="4400" b="1" dirty="0">
                <a:solidFill>
                  <a:srgbClr val="233939"/>
                </a:solidFill>
                <a:latin typeface="Times New Roman" panose="02020603050405020304" pitchFamily="18" charset="0"/>
                <a:ea typeface="Syne Bold" pitchFamily="34" charset="-122"/>
                <a:cs typeface="Times New Roman" panose="02020603050405020304" pitchFamily="18" charset="0"/>
              </a:rPr>
              <a:t>INTRODUCTION</a:t>
            </a:r>
            <a:endParaRPr lang="fr-FR" dirty="0"/>
          </a:p>
        </p:txBody>
      </p:sp>
      <p:sp>
        <p:nvSpPr>
          <p:cNvPr id="3" name="Espace réservé du contenu 2">
            <a:extLst>
              <a:ext uri="{FF2B5EF4-FFF2-40B4-BE49-F238E27FC236}">
                <a16:creationId xmlns:a16="http://schemas.microsoft.com/office/drawing/2014/main" id="{DBD0595E-977E-F75F-5666-8C74D61A5357}"/>
              </a:ext>
            </a:extLst>
          </p:cNvPr>
          <p:cNvSpPr>
            <a:spLocks noGrp="1"/>
          </p:cNvSpPr>
          <p:nvPr>
            <p:ph idx="1"/>
          </p:nvPr>
        </p:nvSpPr>
        <p:spPr>
          <a:xfrm>
            <a:off x="521544" y="2145446"/>
            <a:ext cx="10858760" cy="2993084"/>
          </a:xfrm>
        </p:spPr>
        <p:txBody>
          <a:bodyPr>
            <a:normAutofit lnSpcReduction="10000"/>
          </a:bodyPr>
          <a:lstStyle/>
          <a:p>
            <a:pPr marL="0" indent="0" algn="just">
              <a:buNone/>
            </a:pPr>
            <a:r>
              <a:rPr lang="en-US" sz="2400" dirty="0">
                <a:solidFill>
                  <a:srgbClr val="3B4E4E"/>
                </a:solidFill>
                <a:latin typeface="Times New Roman" panose="02020603050405020304" pitchFamily="18" charset="0"/>
                <a:ea typeface="Overpass Light" pitchFamily="34" charset="-122"/>
                <a:cs typeface="Times New Roman" panose="02020603050405020304" pitchFamily="18" charset="0"/>
              </a:rPr>
              <a:t>	</a:t>
            </a:r>
            <a:r>
              <a:rPr lang="en-US" sz="3200" dirty="0">
                <a:solidFill>
                  <a:srgbClr val="3B4E4E"/>
                </a:solidFill>
                <a:latin typeface="Times New Roman" panose="02020603050405020304" pitchFamily="18" charset="0"/>
                <a:ea typeface="Overpass Light" pitchFamily="34" charset="-122"/>
                <a:cs typeface="Times New Roman" panose="02020603050405020304" pitchFamily="18" charset="0"/>
              </a:rPr>
              <a:t>Dans un monde où l’information est devenue une arme </a:t>
            </a:r>
            <a:r>
              <a:rPr lang="fr-FR" sz="3200" dirty="0">
                <a:solidFill>
                  <a:srgbClr val="3B4E4E"/>
                </a:solidFill>
                <a:latin typeface="Times New Roman" panose="02020603050405020304" pitchFamily="18" charset="0"/>
                <a:ea typeface="Overpass Light" pitchFamily="34" charset="-122"/>
                <a:cs typeface="Times New Roman" panose="02020603050405020304" pitchFamily="18" charset="0"/>
              </a:rPr>
              <a:t>très </a:t>
            </a:r>
            <a:r>
              <a:rPr lang="fr-FR" sz="3200" dirty="0" err="1">
                <a:solidFill>
                  <a:srgbClr val="3B4E4E"/>
                </a:solidFill>
                <a:latin typeface="Times New Roman" panose="02020603050405020304" pitchFamily="18" charset="0"/>
                <a:ea typeface="Overpass Light" pitchFamily="34" charset="-122"/>
                <a:cs typeface="Times New Roman" panose="02020603050405020304" pitchFamily="18" charset="0"/>
              </a:rPr>
              <a:t>sencible</a:t>
            </a:r>
            <a:r>
              <a:rPr lang="en-US" sz="3200" dirty="0">
                <a:solidFill>
                  <a:srgbClr val="3B4E4E"/>
                </a:solidFill>
                <a:latin typeface="Times New Roman" panose="02020603050405020304" pitchFamily="18" charset="0"/>
                <a:ea typeface="Overpass Light" pitchFamily="34" charset="-122"/>
                <a:cs typeface="Times New Roman" panose="02020603050405020304" pitchFamily="18" charset="0"/>
              </a:rPr>
              <a:t> et la défense informationnelle est plus que jamais cruciale. Cet exposé explorera comment l’intelligence artificielle souveraine peut devenir le pilier de cette défense, </a:t>
            </a:r>
            <a:r>
              <a:rPr lang="en-US" sz="3200" dirty="0" err="1">
                <a:solidFill>
                  <a:srgbClr val="3B4E4E"/>
                </a:solidFill>
                <a:latin typeface="Times New Roman" panose="02020603050405020304" pitchFamily="18" charset="0"/>
                <a:ea typeface="Overpass Light" pitchFamily="34" charset="-122"/>
                <a:cs typeface="Times New Roman" panose="02020603050405020304" pitchFamily="18" charset="0"/>
              </a:rPr>
              <a:t>en</a:t>
            </a:r>
            <a:r>
              <a:rPr lang="en-US" sz="3200" dirty="0">
                <a:solidFill>
                  <a:srgbClr val="3B4E4E"/>
                </a:solidFill>
                <a:latin typeface="Times New Roman" panose="02020603050405020304" pitchFamily="18" charset="0"/>
                <a:ea typeface="Overpass Light" pitchFamily="34" charset="-122"/>
                <a:cs typeface="Times New Roman" panose="02020603050405020304" pitchFamily="18" charset="0"/>
              </a:rPr>
              <a:t> protégeant nos nations contre les menaces numériques et garantissant la stabilité de nos sociétés</a:t>
            </a:r>
            <a:r>
              <a:rPr lang="en-US" sz="3200" dirty="0">
                <a:solidFill>
                  <a:srgbClr val="3B4E4E"/>
                </a:solidFill>
                <a:latin typeface="Overpass Light" pitchFamily="34" charset="0"/>
                <a:ea typeface="Overpass Light" pitchFamily="34" charset="-122"/>
                <a:cs typeface="Overpass Light" pitchFamily="34" charset="-120"/>
              </a:rPr>
              <a:t>.</a:t>
            </a:r>
            <a:endParaRPr lang="en-US" sz="3200" dirty="0"/>
          </a:p>
          <a:p>
            <a:pPr marL="0" indent="0">
              <a:buNone/>
            </a:pPr>
            <a:endParaRPr lang="fr-FR" dirty="0"/>
          </a:p>
        </p:txBody>
      </p:sp>
      <p:sp>
        <p:nvSpPr>
          <p:cNvPr id="5" name="Espace réservé du numéro de diapositive 4">
            <a:extLst>
              <a:ext uri="{FF2B5EF4-FFF2-40B4-BE49-F238E27FC236}">
                <a16:creationId xmlns:a16="http://schemas.microsoft.com/office/drawing/2014/main" id="{B5DD2C9C-DB11-209F-D804-F45ACE71634F}"/>
              </a:ext>
            </a:extLst>
          </p:cNvPr>
          <p:cNvSpPr>
            <a:spLocks noGrp="1"/>
          </p:cNvSpPr>
          <p:nvPr>
            <p:ph type="sldNum" sz="quarter" idx="12"/>
          </p:nvPr>
        </p:nvSpPr>
        <p:spPr/>
        <p:txBody>
          <a:bodyPr>
            <a:normAutofit/>
          </a:bodyPr>
          <a:lstStyle/>
          <a:p>
            <a:fld id="{D57F1E4F-1CFF-5643-939E-02111984F565}" type="slidenum">
              <a:rPr lang="en-US" sz="1800" smtClean="0">
                <a:solidFill>
                  <a:schemeClr val="tx1"/>
                </a:solidFill>
                <a:latin typeface="Bookman Old Style" panose="02050604050505020204" pitchFamily="18" charset="0"/>
              </a:rPr>
              <a:t>3</a:t>
            </a:fld>
            <a:endParaRPr lang="en-US" sz="1800" dirty="0">
              <a:solidFill>
                <a:schemeClr val="tx1"/>
              </a:solidFill>
              <a:latin typeface="Bookman Old Style" panose="02050604050505020204" pitchFamily="18" charset="0"/>
            </a:endParaRPr>
          </a:p>
        </p:txBody>
      </p:sp>
    </p:spTree>
    <p:extLst>
      <p:ext uri="{BB962C8B-B14F-4D97-AF65-F5344CB8AC3E}">
        <p14:creationId xmlns:p14="http://schemas.microsoft.com/office/powerpoint/2010/main" val="32064440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150620" y="624170"/>
            <a:ext cx="9106563" cy="1353717"/>
          </a:xfrm>
          <a:prstGeom prst="rect">
            <a:avLst/>
          </a:prstGeom>
          <a:noFill/>
          <a:ln/>
        </p:spPr>
        <p:txBody>
          <a:bodyPr wrap="square" lIns="0" tIns="0" rIns="0" bIns="0" rtlCol="0" anchor="t"/>
          <a:lstStyle/>
          <a:p>
            <a:pPr marL="0" indent="0" algn="ctr">
              <a:lnSpc>
                <a:spcPts val="5800"/>
              </a:lnSpc>
              <a:buNone/>
            </a:pPr>
            <a:r>
              <a:rPr lang="en-US" sz="4600" b="1" dirty="0">
                <a:solidFill>
                  <a:srgbClr val="233939"/>
                </a:solidFill>
                <a:latin typeface="Times New Roman" panose="02020603050405020304" pitchFamily="18" charset="0"/>
                <a:ea typeface="Syne Bold" pitchFamily="34" charset="-122"/>
                <a:cs typeface="Times New Roman" panose="02020603050405020304" pitchFamily="18" charset="0"/>
              </a:rPr>
              <a:t>I- Contexte et Menaces Informationnelles</a:t>
            </a:r>
            <a:endParaRPr lang="en-US" sz="4600" dirty="0">
              <a:latin typeface="Times New Roman" panose="02020603050405020304" pitchFamily="18" charset="0"/>
              <a:cs typeface="Times New Roman" panose="02020603050405020304" pitchFamily="18" charset="0"/>
            </a:endParaRPr>
          </a:p>
        </p:txBody>
      </p:sp>
      <p:sp>
        <p:nvSpPr>
          <p:cNvPr id="3" name="Text 1"/>
          <p:cNvSpPr/>
          <p:nvPr/>
        </p:nvSpPr>
        <p:spPr>
          <a:xfrm>
            <a:off x="277318" y="2596991"/>
            <a:ext cx="11273293" cy="1597322"/>
          </a:xfrm>
          <a:prstGeom prst="rect">
            <a:avLst/>
          </a:prstGeom>
          <a:noFill/>
          <a:ln/>
        </p:spPr>
        <p:txBody>
          <a:bodyPr wrap="square" lIns="0" tIns="0" rIns="0" bIns="0" rtlCol="0" anchor="t"/>
          <a:lstStyle/>
          <a:p>
            <a:pPr marL="0" indent="0" algn="just">
              <a:lnSpc>
                <a:spcPts val="2950"/>
              </a:lnSpc>
              <a:buNone/>
            </a:pPr>
            <a:r>
              <a:rPr lang="en-US" sz="1850" dirty="0">
                <a:solidFill>
                  <a:srgbClr val="3B4E4E"/>
                </a:solidFill>
                <a:latin typeface="Overpass Light" pitchFamily="34" charset="0"/>
                <a:ea typeface="Overpass Light" pitchFamily="34" charset="-122"/>
                <a:cs typeface="Overpass Light" pitchFamily="34" charset="-120"/>
              </a:rPr>
              <a:t>	</a:t>
            </a:r>
            <a:r>
              <a:rPr lang="en-US" sz="1850" dirty="0">
                <a:solidFill>
                  <a:srgbClr val="3B4E4E"/>
                </a:solidFill>
                <a:latin typeface="Times New Roman" panose="02020603050405020304" pitchFamily="18" charset="0"/>
                <a:ea typeface="Overpass Light" pitchFamily="34" charset="-122"/>
                <a:cs typeface="Times New Roman" panose="02020603050405020304" pitchFamily="18" charset="0"/>
              </a:rPr>
              <a:t>Le </a:t>
            </a:r>
            <a:r>
              <a:rPr lang="en-US" sz="1850" dirty="0" err="1">
                <a:solidFill>
                  <a:srgbClr val="3B4E4E"/>
                </a:solidFill>
                <a:latin typeface="Times New Roman" panose="02020603050405020304" pitchFamily="18" charset="0"/>
                <a:ea typeface="Overpass Light" pitchFamily="34" charset="-122"/>
                <a:cs typeface="Times New Roman" panose="02020603050405020304" pitchFamily="18" charset="0"/>
              </a:rPr>
              <a:t>paysage</a:t>
            </a:r>
            <a:r>
              <a:rPr lang="en-US" sz="1850" dirty="0">
                <a:solidFill>
                  <a:srgbClr val="3B4E4E"/>
                </a:solidFill>
                <a:latin typeface="Times New Roman" panose="02020603050405020304" pitchFamily="18" charset="0"/>
                <a:ea typeface="Overpass Light" pitchFamily="34" charset="-122"/>
                <a:cs typeface="Times New Roman" panose="02020603050405020304" pitchFamily="18" charset="0"/>
              </a:rPr>
              <a:t>  est marqué par une amplification des conflits informationnels. Les cyberattaques, la désinformation et la manipulation de l’opinion publique sont des réalités quotidiennes qui </a:t>
            </a:r>
            <a:r>
              <a:rPr lang="en-US" sz="1850" dirty="0" err="1">
                <a:solidFill>
                  <a:srgbClr val="3B4E4E"/>
                </a:solidFill>
                <a:latin typeface="Times New Roman" panose="02020603050405020304" pitchFamily="18" charset="0"/>
                <a:ea typeface="Overpass Light" pitchFamily="34" charset="-122"/>
                <a:cs typeface="Times New Roman" panose="02020603050405020304" pitchFamily="18" charset="0"/>
              </a:rPr>
              <a:t>affaiblir</a:t>
            </a:r>
            <a:r>
              <a:rPr lang="en-US" sz="1850" dirty="0">
                <a:solidFill>
                  <a:srgbClr val="3B4E4E"/>
                </a:solidFill>
                <a:latin typeface="Times New Roman" panose="02020603050405020304" pitchFamily="18" charset="0"/>
                <a:ea typeface="Overpass Light" pitchFamily="34" charset="-122"/>
                <a:cs typeface="Times New Roman" panose="02020603050405020304" pitchFamily="18" charset="0"/>
              </a:rPr>
              <a:t> la confiance et déstabilisent les démocraties. Ces menaces exigent une réponse innovante et résiliente, capable de s’adapter à leur évolution rapide.</a:t>
            </a:r>
            <a:endParaRPr lang="en-US" sz="185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604827" y="4504259"/>
            <a:ext cx="4141113" cy="2831544"/>
          </a:xfrm>
          <a:prstGeom prst="rect">
            <a:avLst/>
          </a:prstGeom>
        </p:spPr>
      </p:pic>
      <p:pic>
        <p:nvPicPr>
          <p:cNvPr id="5" name="Image 1" descr="preencoded.png"/>
          <p:cNvPicPr>
            <a:picLocks noChangeAspect="1"/>
          </p:cNvPicPr>
          <p:nvPr/>
        </p:nvPicPr>
        <p:blipFill>
          <a:blip r:embed="rId4"/>
          <a:stretch>
            <a:fillRect/>
          </a:stretch>
        </p:blipFill>
        <p:spPr>
          <a:xfrm>
            <a:off x="5703901" y="4471294"/>
            <a:ext cx="4141113" cy="2831544"/>
          </a:xfrm>
          <a:prstGeom prst="rect">
            <a:avLst/>
          </a:prstGeom>
        </p:spPr>
      </p:pic>
      <p:sp>
        <p:nvSpPr>
          <p:cNvPr id="6" name="Espace réservé du numéro de diapositive 4">
            <a:extLst>
              <a:ext uri="{FF2B5EF4-FFF2-40B4-BE49-F238E27FC236}">
                <a16:creationId xmlns:a16="http://schemas.microsoft.com/office/drawing/2014/main" id="{4966FAC0-E453-3C57-4307-3C9C2EF29FB9}"/>
              </a:ext>
            </a:extLst>
          </p:cNvPr>
          <p:cNvSpPr txBox="1">
            <a:spLocks/>
          </p:cNvSpPr>
          <p:nvPr/>
        </p:nvSpPr>
        <p:spPr>
          <a:xfrm>
            <a:off x="10268464" y="7291066"/>
            <a:ext cx="820007" cy="43815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D57F1E4F-1CFF-5643-939E-02111984F565}" type="slidenum">
              <a:rPr lang="en-US" smtClean="0">
                <a:latin typeface="Bookman Old Style" panose="02050604050505020204" pitchFamily="18" charset="0"/>
              </a:rPr>
              <a:pPr algn="r"/>
              <a:t>4</a:t>
            </a:fld>
            <a:endParaRPr lang="en-US" dirty="0">
              <a:latin typeface="Bookman Old Style" panose="02050604050505020204" pitchFamily="18" charset="0"/>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21590" y="677346"/>
            <a:ext cx="11183010" cy="912915"/>
          </a:xfrm>
          <a:prstGeom prst="rect">
            <a:avLst/>
          </a:prstGeom>
          <a:noFill/>
          <a:ln/>
        </p:spPr>
        <p:txBody>
          <a:bodyPr wrap="none" lIns="0" tIns="0" rIns="0" bIns="0" rtlCol="0" anchor="t"/>
          <a:lstStyle/>
          <a:p>
            <a:pPr>
              <a:lnSpc>
                <a:spcPts val="6050"/>
              </a:lnSpc>
            </a:pPr>
            <a:r>
              <a:rPr lang="en-US" sz="4850" b="1" dirty="0">
                <a:solidFill>
                  <a:srgbClr val="233939"/>
                </a:solidFill>
                <a:latin typeface="Times New Roman" panose="02020603050405020304" pitchFamily="18" charset="0"/>
                <a:ea typeface="Syne Bold" pitchFamily="34" charset="-122"/>
                <a:cs typeface="Times New Roman" panose="02020603050405020304" pitchFamily="18" charset="0"/>
              </a:rPr>
              <a:t>II- Définition et Enjeux de l</a:t>
            </a:r>
            <a:r>
              <a:rPr lang="en-US" sz="5400" dirty="0">
                <a:solidFill>
                  <a:srgbClr val="3B4E4E"/>
                </a:solidFill>
                <a:latin typeface="Times New Roman" panose="02020603050405020304" pitchFamily="18" charset="0"/>
                <a:ea typeface="Overpass Light" pitchFamily="34" charset="-122"/>
                <a:cs typeface="Times New Roman" panose="02020603050405020304" pitchFamily="18" charset="0"/>
              </a:rPr>
              <a:t>’</a:t>
            </a:r>
            <a:r>
              <a:rPr lang="en-US" sz="4850" b="1" dirty="0">
                <a:solidFill>
                  <a:srgbClr val="233939"/>
                </a:solidFill>
                <a:latin typeface="Times New Roman" panose="02020603050405020304" pitchFamily="18" charset="0"/>
                <a:ea typeface="Syne Bold" pitchFamily="34" charset="-122"/>
                <a:cs typeface="Times New Roman" panose="02020603050405020304" pitchFamily="18" charset="0"/>
              </a:rPr>
              <a:t>IA Souveraine</a:t>
            </a:r>
            <a:endParaRPr lang="en-US" sz="4850" dirty="0">
              <a:latin typeface="Times New Roman" panose="02020603050405020304" pitchFamily="18" charset="0"/>
              <a:cs typeface="Times New Roman" panose="02020603050405020304" pitchFamily="18" charset="0"/>
            </a:endParaRPr>
          </a:p>
        </p:txBody>
      </p:sp>
      <p:sp>
        <p:nvSpPr>
          <p:cNvPr id="3" name="Shape 1"/>
          <p:cNvSpPr/>
          <p:nvPr/>
        </p:nvSpPr>
        <p:spPr>
          <a:xfrm>
            <a:off x="282606" y="2505807"/>
            <a:ext cx="3819742" cy="3071190"/>
          </a:xfrm>
          <a:prstGeom prst="roundRect">
            <a:avLst>
              <a:gd name="adj" fmla="val 3072"/>
            </a:avLst>
          </a:prstGeom>
          <a:solidFill>
            <a:srgbClr val="DDEEE6"/>
          </a:solidFill>
          <a:ln w="15240">
            <a:solidFill>
              <a:srgbClr val="C3D4CC"/>
            </a:solidFill>
            <a:prstDash val="solid"/>
          </a:ln>
        </p:spPr>
        <p:txBody>
          <a:bodyPr/>
          <a:lstStyle/>
          <a:p>
            <a:endParaRPr lang="fr-FR" dirty="0"/>
          </a:p>
        </p:txBody>
      </p:sp>
      <p:sp>
        <p:nvSpPr>
          <p:cNvPr id="4" name="Shape 2"/>
          <p:cNvSpPr/>
          <p:nvPr/>
        </p:nvSpPr>
        <p:spPr>
          <a:xfrm>
            <a:off x="1127284" y="2590443"/>
            <a:ext cx="740569" cy="740569"/>
          </a:xfrm>
          <a:prstGeom prst="roundRect">
            <a:avLst>
              <a:gd name="adj" fmla="val 12346028"/>
            </a:avLst>
          </a:prstGeom>
          <a:solidFill>
            <a:srgbClr val="224435"/>
          </a:solidFill>
          <a:ln/>
        </p:spPr>
        <p:txBody>
          <a:bodyPr/>
          <a:lstStyle/>
          <a:p>
            <a:endParaRPr lang="fr-F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0881" y="2794040"/>
            <a:ext cx="333256" cy="333256"/>
          </a:xfrm>
          <a:prstGeom prst="rect">
            <a:avLst/>
          </a:prstGeom>
        </p:spPr>
      </p:pic>
      <p:sp>
        <p:nvSpPr>
          <p:cNvPr id="7" name="Text 4"/>
          <p:cNvSpPr/>
          <p:nvPr/>
        </p:nvSpPr>
        <p:spPr>
          <a:xfrm>
            <a:off x="518416" y="4686964"/>
            <a:ext cx="3136602" cy="774900"/>
          </a:xfrm>
          <a:prstGeom prst="rect">
            <a:avLst/>
          </a:prstGeom>
          <a:noFill/>
          <a:ln/>
        </p:spPr>
        <p:txBody>
          <a:bodyPr wrap="square" lIns="0" tIns="0" rIns="0" bIns="0" rtlCol="0" anchor="t"/>
          <a:lstStyle/>
          <a:p>
            <a:pPr marL="0" indent="0" algn="just">
              <a:lnSpc>
                <a:spcPts val="3100"/>
              </a:lnSpc>
              <a:buNone/>
            </a:pPr>
            <a:r>
              <a:rPr lang="en-US" sz="1900" dirty="0">
                <a:solidFill>
                  <a:srgbClr val="3B4E4E"/>
                </a:solidFill>
                <a:latin typeface="Times New Roman" panose="02020603050405020304" pitchFamily="18" charset="0"/>
                <a:ea typeface="Overpass Light" pitchFamily="34" charset="-122"/>
                <a:cs typeface="Times New Roman" panose="02020603050405020304" pitchFamily="18" charset="0"/>
              </a:rPr>
              <a:t>Maîtrise complète des algorithmes et des données.</a:t>
            </a:r>
            <a:endParaRPr lang="en-US" sz="1900" dirty="0">
              <a:latin typeface="Times New Roman" panose="02020603050405020304" pitchFamily="18" charset="0"/>
              <a:cs typeface="Times New Roman" panose="02020603050405020304" pitchFamily="18" charset="0"/>
            </a:endParaRPr>
          </a:p>
        </p:txBody>
      </p:sp>
      <p:sp>
        <p:nvSpPr>
          <p:cNvPr id="8" name="Shape 5"/>
          <p:cNvSpPr/>
          <p:nvPr/>
        </p:nvSpPr>
        <p:spPr>
          <a:xfrm>
            <a:off x="4616571" y="2543958"/>
            <a:ext cx="4030472" cy="2956849"/>
          </a:xfrm>
          <a:prstGeom prst="roundRect">
            <a:avLst>
              <a:gd name="adj" fmla="val 3072"/>
            </a:avLst>
          </a:prstGeom>
          <a:solidFill>
            <a:srgbClr val="DDEEE6"/>
          </a:solidFill>
          <a:ln w="15240">
            <a:solidFill>
              <a:srgbClr val="C3D4CC"/>
            </a:solidFill>
            <a:prstDash val="solid"/>
          </a:ln>
        </p:spPr>
        <p:txBody>
          <a:bodyPr/>
          <a:lstStyle/>
          <a:p>
            <a:endParaRPr lang="fr-FR" dirty="0"/>
          </a:p>
        </p:txBody>
      </p:sp>
      <p:sp>
        <p:nvSpPr>
          <p:cNvPr id="9" name="Shape 6"/>
          <p:cNvSpPr/>
          <p:nvPr/>
        </p:nvSpPr>
        <p:spPr>
          <a:xfrm>
            <a:off x="5466937" y="2654382"/>
            <a:ext cx="740569" cy="740569"/>
          </a:xfrm>
          <a:prstGeom prst="roundRect">
            <a:avLst>
              <a:gd name="adj" fmla="val 12346028"/>
            </a:avLst>
          </a:prstGeom>
          <a:solidFill>
            <a:srgbClr val="224435"/>
          </a:solidFill>
          <a:ln/>
        </p:spPr>
        <p:txBody>
          <a:bodyPr/>
          <a:lstStyle/>
          <a:p>
            <a:endParaRPr lang="fr-FR"/>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3095" y="2794040"/>
            <a:ext cx="333256" cy="333256"/>
          </a:xfrm>
          <a:prstGeom prst="rect">
            <a:avLst/>
          </a:prstGeom>
        </p:spPr>
      </p:pic>
      <p:sp>
        <p:nvSpPr>
          <p:cNvPr id="12" name="Text 8"/>
          <p:cNvSpPr/>
          <p:nvPr/>
        </p:nvSpPr>
        <p:spPr>
          <a:xfrm>
            <a:off x="4826165" y="4633088"/>
            <a:ext cx="3414066" cy="734488"/>
          </a:xfrm>
          <a:prstGeom prst="rect">
            <a:avLst/>
          </a:prstGeom>
          <a:noFill/>
          <a:ln/>
        </p:spPr>
        <p:txBody>
          <a:bodyPr wrap="square" lIns="0" tIns="0" rIns="0" bIns="0" rtlCol="0" anchor="t"/>
          <a:lstStyle/>
          <a:p>
            <a:pPr marL="0" indent="0" algn="just">
              <a:lnSpc>
                <a:spcPts val="3100"/>
              </a:lnSpc>
              <a:buNone/>
            </a:pPr>
            <a:r>
              <a:rPr lang="en-US" sz="1900" dirty="0">
                <a:solidFill>
                  <a:srgbClr val="3B4E4E"/>
                </a:solidFill>
                <a:latin typeface="Times New Roman" panose="02020603050405020304" pitchFamily="18" charset="0"/>
                <a:ea typeface="Overpass Light" pitchFamily="34" charset="-122"/>
                <a:cs typeface="Times New Roman" panose="02020603050405020304" pitchFamily="18" charset="0"/>
              </a:rPr>
              <a:t>Sécurité et confidentialité des informations sensibles</a:t>
            </a:r>
            <a:r>
              <a:rPr lang="en-US" sz="1900" dirty="0">
                <a:solidFill>
                  <a:srgbClr val="3B4E4E"/>
                </a:solidFill>
                <a:latin typeface="Overpass Light" pitchFamily="34" charset="0"/>
                <a:ea typeface="Overpass Light" pitchFamily="34" charset="-122"/>
                <a:cs typeface="Overpass Light" pitchFamily="34" charset="-120"/>
              </a:rPr>
              <a:t>.</a:t>
            </a:r>
            <a:endParaRPr lang="en-US" sz="1900" dirty="0"/>
          </a:p>
        </p:txBody>
      </p:sp>
      <p:sp>
        <p:nvSpPr>
          <p:cNvPr id="13" name="Shape 9"/>
          <p:cNvSpPr/>
          <p:nvPr/>
        </p:nvSpPr>
        <p:spPr>
          <a:xfrm>
            <a:off x="8756374" y="2543958"/>
            <a:ext cx="3451921" cy="3012016"/>
          </a:xfrm>
          <a:prstGeom prst="roundRect">
            <a:avLst>
              <a:gd name="adj" fmla="val 3072"/>
            </a:avLst>
          </a:prstGeom>
          <a:solidFill>
            <a:srgbClr val="DDEEE6"/>
          </a:solidFill>
          <a:ln w="15240">
            <a:solidFill>
              <a:srgbClr val="C3D4CC"/>
            </a:solidFill>
            <a:prstDash val="solid"/>
          </a:ln>
        </p:spPr>
        <p:txBody>
          <a:bodyPr/>
          <a:lstStyle/>
          <a:p>
            <a:endParaRPr lang="fr-FR"/>
          </a:p>
        </p:txBody>
      </p:sp>
      <p:sp>
        <p:nvSpPr>
          <p:cNvPr id="14" name="Shape 10"/>
          <p:cNvSpPr/>
          <p:nvPr/>
        </p:nvSpPr>
        <p:spPr>
          <a:xfrm>
            <a:off x="9891712" y="2590443"/>
            <a:ext cx="740569" cy="740569"/>
          </a:xfrm>
          <a:prstGeom prst="roundRect">
            <a:avLst>
              <a:gd name="adj" fmla="val 12346028"/>
            </a:avLst>
          </a:prstGeom>
          <a:solidFill>
            <a:srgbClr val="224435"/>
          </a:solidFill>
          <a:ln/>
        </p:spPr>
        <p:txBody>
          <a:bodyPr/>
          <a:lstStyle/>
          <a:p>
            <a:endParaRPr lang="fr-FR"/>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95309" y="2794040"/>
            <a:ext cx="333256" cy="333256"/>
          </a:xfrm>
          <a:prstGeom prst="rect">
            <a:avLst/>
          </a:prstGeom>
        </p:spPr>
      </p:pic>
      <p:sp>
        <p:nvSpPr>
          <p:cNvPr id="17" name="Text 12"/>
          <p:cNvSpPr/>
          <p:nvPr/>
        </p:nvSpPr>
        <p:spPr>
          <a:xfrm>
            <a:off x="9056266" y="4430266"/>
            <a:ext cx="3152029" cy="781745"/>
          </a:xfrm>
          <a:prstGeom prst="rect">
            <a:avLst/>
          </a:prstGeom>
          <a:noFill/>
          <a:ln/>
        </p:spPr>
        <p:txBody>
          <a:bodyPr wrap="square" lIns="0" tIns="0" rIns="0" bIns="0" rtlCol="0" anchor="t"/>
          <a:lstStyle/>
          <a:p>
            <a:pPr marL="0" indent="0" algn="l">
              <a:lnSpc>
                <a:spcPts val="3100"/>
              </a:lnSpc>
              <a:buNone/>
            </a:pPr>
            <a:r>
              <a:rPr lang="en-US" sz="1900" dirty="0">
                <a:solidFill>
                  <a:srgbClr val="3B4E4E"/>
                </a:solidFill>
                <a:latin typeface="Times New Roman" panose="02020603050405020304" pitchFamily="18" charset="0"/>
                <a:ea typeface="Overpass Light" pitchFamily="34" charset="-122"/>
                <a:cs typeface="Times New Roman" panose="02020603050405020304" pitchFamily="18" charset="0"/>
              </a:rPr>
              <a:t>Développement d'IA sur mesure pour nos besoins spécifiques</a:t>
            </a:r>
            <a:r>
              <a:rPr lang="en-US" sz="1900" dirty="0">
                <a:solidFill>
                  <a:srgbClr val="3B4E4E"/>
                </a:solidFill>
                <a:latin typeface="Overpass Light" pitchFamily="34" charset="0"/>
                <a:ea typeface="Overpass Light" pitchFamily="34" charset="-122"/>
                <a:cs typeface="Overpass Light" pitchFamily="34" charset="-120"/>
              </a:rPr>
              <a:t>.</a:t>
            </a:r>
            <a:endParaRPr lang="en-US" sz="1900" dirty="0"/>
          </a:p>
        </p:txBody>
      </p:sp>
      <p:sp>
        <p:nvSpPr>
          <p:cNvPr id="18" name="Text 13"/>
          <p:cNvSpPr/>
          <p:nvPr/>
        </p:nvSpPr>
        <p:spPr>
          <a:xfrm>
            <a:off x="774128" y="5758422"/>
            <a:ext cx="10866755" cy="1807168"/>
          </a:xfrm>
          <a:prstGeom prst="rect">
            <a:avLst/>
          </a:prstGeom>
          <a:noFill/>
          <a:ln/>
        </p:spPr>
        <p:txBody>
          <a:bodyPr wrap="square" lIns="0" tIns="0" rIns="0" bIns="0" rtlCol="0" anchor="t"/>
          <a:lstStyle/>
          <a:p>
            <a:pPr>
              <a:lnSpc>
                <a:spcPts val="3100"/>
              </a:lnSpc>
            </a:pPr>
            <a:r>
              <a:rPr lang="en-US" sz="1900" dirty="0">
                <a:solidFill>
                  <a:srgbClr val="3B4E4E"/>
                </a:solidFill>
                <a:latin typeface="Times New Roman" panose="02020603050405020304" pitchFamily="18" charset="0"/>
                <a:ea typeface="Overpass Light" pitchFamily="34" charset="-122"/>
                <a:cs typeface="Times New Roman" panose="02020603050405020304" pitchFamily="18" charset="0"/>
              </a:rPr>
              <a:t>L’IA souveraine se réfère à la capacité d’une nation à développer, déployer et contrôler ses propres systèmes d’intelligence artificielle, sans dépendre des technologies étrangères. Les enjeux sont multiples : </a:t>
            </a:r>
            <a:r>
              <a:rPr lang="en-US" sz="1900" b="1" dirty="0">
                <a:solidFill>
                  <a:srgbClr val="3B4E4E"/>
                </a:solidFill>
                <a:latin typeface="Times New Roman" panose="02020603050405020304" pitchFamily="18" charset="0"/>
                <a:ea typeface="Overpass Light" pitchFamily="34" charset="-122"/>
                <a:cs typeface="Times New Roman" panose="02020603050405020304" pitchFamily="18" charset="0"/>
              </a:rPr>
              <a:t>assurer la sécurité nationale, préserver les valeurs démocratiques </a:t>
            </a:r>
            <a:r>
              <a:rPr lang="en-US" sz="1900" dirty="0">
                <a:solidFill>
                  <a:srgbClr val="3B4E4E"/>
                </a:solidFill>
                <a:latin typeface="Times New Roman" panose="02020603050405020304" pitchFamily="18" charset="0"/>
                <a:ea typeface="Overpass Light" pitchFamily="34" charset="-122"/>
                <a:cs typeface="Times New Roman" panose="02020603050405020304" pitchFamily="18" charset="0"/>
              </a:rPr>
              <a:t>et </a:t>
            </a:r>
            <a:r>
              <a:rPr lang="en-US" sz="1900" b="1" dirty="0">
                <a:solidFill>
                  <a:srgbClr val="3B4E4E"/>
                </a:solidFill>
                <a:latin typeface="Times New Roman" panose="02020603050405020304" pitchFamily="18" charset="0"/>
                <a:ea typeface="Overpass Light" pitchFamily="34" charset="-122"/>
                <a:cs typeface="Times New Roman" panose="02020603050405020304" pitchFamily="18" charset="0"/>
              </a:rPr>
              <a:t>maintenir un avantage stratégique dans le cyberespace</a:t>
            </a:r>
            <a:r>
              <a:rPr lang="en-US" sz="1900" dirty="0">
                <a:solidFill>
                  <a:srgbClr val="3B4E4E"/>
                </a:solidFill>
                <a:latin typeface="Overpass Light" pitchFamily="34" charset="0"/>
                <a:ea typeface="Overpass Light" pitchFamily="34" charset="-122"/>
                <a:cs typeface="Overpass Light" pitchFamily="34" charset="-120"/>
              </a:rPr>
              <a:t>.</a:t>
            </a:r>
            <a:endParaRPr lang="en-US" sz="1900" dirty="0"/>
          </a:p>
        </p:txBody>
      </p:sp>
      <p:sp>
        <p:nvSpPr>
          <p:cNvPr id="19" name="Text 4">
            <a:extLst>
              <a:ext uri="{FF2B5EF4-FFF2-40B4-BE49-F238E27FC236}">
                <a16:creationId xmlns:a16="http://schemas.microsoft.com/office/drawing/2014/main" id="{03DF1DE8-1BAD-7125-1B49-D39ED2A191D7}"/>
              </a:ext>
            </a:extLst>
          </p:cNvPr>
          <p:cNvSpPr/>
          <p:nvPr/>
        </p:nvSpPr>
        <p:spPr>
          <a:xfrm>
            <a:off x="437845" y="3667006"/>
            <a:ext cx="3136602" cy="774900"/>
          </a:xfrm>
          <a:prstGeom prst="rect">
            <a:avLst/>
          </a:prstGeom>
          <a:noFill/>
          <a:ln/>
        </p:spPr>
        <p:txBody>
          <a:bodyPr wrap="square" lIns="0" tIns="0" rIns="0" bIns="0" rtlCol="0" anchor="t"/>
          <a:lstStyle/>
          <a:p>
            <a:pPr marL="0" indent="0" algn="ctr">
              <a:lnSpc>
                <a:spcPts val="3100"/>
              </a:lnSpc>
              <a:buNone/>
            </a:pPr>
            <a:r>
              <a:rPr lang="en-US" sz="1900" b="1" dirty="0">
                <a:solidFill>
                  <a:srgbClr val="3B4E4E"/>
                </a:solidFill>
                <a:latin typeface="Times New Roman" panose="02020603050405020304" pitchFamily="18" charset="0"/>
                <a:cs typeface="Times New Roman" panose="02020603050405020304" pitchFamily="18" charset="0"/>
              </a:rPr>
              <a:t>L’INDÉPENDANCE TECHONOLOGIQUE</a:t>
            </a:r>
            <a:endParaRPr lang="en-US" sz="1900" b="1" dirty="0">
              <a:latin typeface="Times New Roman" panose="02020603050405020304" pitchFamily="18" charset="0"/>
              <a:cs typeface="Times New Roman" panose="02020603050405020304" pitchFamily="18" charset="0"/>
            </a:endParaRPr>
          </a:p>
        </p:txBody>
      </p:sp>
      <p:sp>
        <p:nvSpPr>
          <p:cNvPr id="20" name="Text 4">
            <a:extLst>
              <a:ext uri="{FF2B5EF4-FFF2-40B4-BE49-F238E27FC236}">
                <a16:creationId xmlns:a16="http://schemas.microsoft.com/office/drawing/2014/main" id="{2D45EAB7-DFCC-D407-50FC-84C4A94636F2}"/>
              </a:ext>
            </a:extLst>
          </p:cNvPr>
          <p:cNvSpPr/>
          <p:nvPr/>
        </p:nvSpPr>
        <p:spPr>
          <a:xfrm>
            <a:off x="4964897" y="3564549"/>
            <a:ext cx="3136602" cy="774900"/>
          </a:xfrm>
          <a:prstGeom prst="rect">
            <a:avLst/>
          </a:prstGeom>
          <a:noFill/>
          <a:ln/>
        </p:spPr>
        <p:txBody>
          <a:bodyPr wrap="square" lIns="0" tIns="0" rIns="0" bIns="0" rtlCol="0" anchor="t"/>
          <a:lstStyle/>
          <a:p>
            <a:pPr marL="0" indent="0" algn="ctr">
              <a:lnSpc>
                <a:spcPts val="3100"/>
              </a:lnSpc>
              <a:buNone/>
            </a:pPr>
            <a:r>
              <a:rPr lang="en-US" sz="1900" b="1" dirty="0">
                <a:solidFill>
                  <a:srgbClr val="3B4E4E"/>
                </a:solidFill>
                <a:latin typeface="Times New Roman" panose="02020603050405020304" pitchFamily="18" charset="0"/>
                <a:ea typeface="Overpass Light" pitchFamily="34" charset="-122"/>
                <a:cs typeface="Times New Roman" panose="02020603050405020304" pitchFamily="18" charset="0"/>
              </a:rPr>
              <a:t>PROTECTION DES DONNÉES</a:t>
            </a:r>
            <a:endParaRPr lang="en-US" sz="1900" b="1" dirty="0">
              <a:latin typeface="Times New Roman" panose="02020603050405020304" pitchFamily="18" charset="0"/>
              <a:cs typeface="Times New Roman" panose="02020603050405020304" pitchFamily="18" charset="0"/>
            </a:endParaRPr>
          </a:p>
        </p:txBody>
      </p:sp>
      <p:sp>
        <p:nvSpPr>
          <p:cNvPr id="21" name="Text 4">
            <a:extLst>
              <a:ext uri="{FF2B5EF4-FFF2-40B4-BE49-F238E27FC236}">
                <a16:creationId xmlns:a16="http://schemas.microsoft.com/office/drawing/2014/main" id="{4DB03391-1844-52BA-050D-9A9B1952629D}"/>
              </a:ext>
            </a:extLst>
          </p:cNvPr>
          <p:cNvSpPr/>
          <p:nvPr/>
        </p:nvSpPr>
        <p:spPr>
          <a:xfrm>
            <a:off x="9010379" y="3436671"/>
            <a:ext cx="2880630" cy="740569"/>
          </a:xfrm>
          <a:prstGeom prst="rect">
            <a:avLst/>
          </a:prstGeom>
          <a:noFill/>
          <a:ln/>
        </p:spPr>
        <p:txBody>
          <a:bodyPr wrap="square" lIns="0" tIns="0" rIns="0" bIns="0" rtlCol="0" anchor="t"/>
          <a:lstStyle/>
          <a:p>
            <a:pPr marL="0" indent="0" algn="ctr">
              <a:lnSpc>
                <a:spcPts val="3100"/>
              </a:lnSpc>
              <a:buNone/>
            </a:pPr>
            <a:r>
              <a:rPr lang="en-US" sz="1900" b="1" dirty="0">
                <a:solidFill>
                  <a:srgbClr val="3B4E4E"/>
                </a:solidFill>
                <a:latin typeface="Times New Roman" panose="02020603050405020304" pitchFamily="18" charset="0"/>
                <a:ea typeface="Overpass Light" pitchFamily="34" charset="-122"/>
                <a:cs typeface="Times New Roman" panose="02020603050405020304" pitchFamily="18" charset="0"/>
              </a:rPr>
              <a:t>CAPACITÉ D’ADAPATATION</a:t>
            </a:r>
            <a:endParaRPr lang="en-US" sz="1900" b="1" dirty="0">
              <a:latin typeface="Times New Roman" panose="02020603050405020304" pitchFamily="18" charset="0"/>
              <a:cs typeface="Times New Roman" panose="02020603050405020304" pitchFamily="18" charset="0"/>
            </a:endParaRPr>
          </a:p>
        </p:txBody>
      </p:sp>
      <p:sp>
        <p:nvSpPr>
          <p:cNvPr id="6" name="Espace réservé du numéro de diapositive 4">
            <a:extLst>
              <a:ext uri="{FF2B5EF4-FFF2-40B4-BE49-F238E27FC236}">
                <a16:creationId xmlns:a16="http://schemas.microsoft.com/office/drawing/2014/main" id="{825A4133-4349-EF67-3ABA-B402173E935D}"/>
              </a:ext>
            </a:extLst>
          </p:cNvPr>
          <p:cNvSpPr txBox="1">
            <a:spLocks/>
          </p:cNvSpPr>
          <p:nvPr/>
        </p:nvSpPr>
        <p:spPr>
          <a:xfrm>
            <a:off x="10222277" y="7233766"/>
            <a:ext cx="820007" cy="43815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D57F1E4F-1CFF-5643-939E-02111984F565}" type="slidenum">
              <a:rPr lang="en-US" smtClean="0">
                <a:latin typeface="Bookman Old Style" panose="02050604050505020204" pitchFamily="18" charset="0"/>
              </a:rPr>
              <a:pPr algn="r"/>
              <a:t>5</a:t>
            </a:fld>
            <a:endParaRPr lang="en-US" dirty="0">
              <a:latin typeface="Bookman Old Style" panose="02050604050505020204" pitchFamily="18" charset="0"/>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5983" y="208479"/>
            <a:ext cx="9884144" cy="902493"/>
          </a:xfrm>
          <a:prstGeom prst="rect">
            <a:avLst/>
          </a:prstGeom>
          <a:noFill/>
          <a:ln/>
        </p:spPr>
        <p:txBody>
          <a:bodyPr wrap="square" lIns="0" tIns="0" rIns="0" bIns="0" rtlCol="0" anchor="t"/>
          <a:lstStyle/>
          <a:p>
            <a:pPr marL="0" indent="0" algn="ctr">
              <a:lnSpc>
                <a:spcPts val="3000"/>
              </a:lnSpc>
              <a:buNone/>
            </a:pPr>
            <a:r>
              <a:rPr lang="en-US" sz="3200" b="1" dirty="0">
                <a:solidFill>
                  <a:srgbClr val="233939"/>
                </a:solidFill>
                <a:latin typeface="Times New Roman" panose="02020603050405020304" pitchFamily="18" charset="0"/>
                <a:ea typeface="Syne Bold" pitchFamily="34" charset="-122"/>
                <a:cs typeface="Times New Roman" panose="02020603050405020304" pitchFamily="18" charset="0"/>
              </a:rPr>
              <a:t>III-Applications Stratégiques de l’IA en Défense Informationnelle</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2707191" y="1873047"/>
            <a:ext cx="3212782" cy="587319"/>
          </a:xfrm>
          <a:prstGeom prst="rect">
            <a:avLst/>
          </a:prstGeom>
          <a:noFill/>
          <a:ln/>
        </p:spPr>
        <p:txBody>
          <a:bodyPr wrap="none" lIns="0" tIns="0" rIns="0" bIns="0" rtlCol="0" anchor="t"/>
          <a:lstStyle/>
          <a:p>
            <a:pPr marL="285750" indent="-285750" algn="ctr">
              <a:lnSpc>
                <a:spcPts val="1800"/>
              </a:lnSpc>
              <a:buFont typeface="Wingdings" panose="05000000000000000000" pitchFamily="2" charset="2"/>
              <a:buChar char="v"/>
            </a:pPr>
            <a:endParaRPr lang="en-US" sz="2400" b="1" dirty="0">
              <a:solidFill>
                <a:srgbClr val="233939"/>
              </a:solidFill>
              <a:latin typeface="Times New Roman" panose="02020603050405020304" pitchFamily="18" charset="0"/>
              <a:ea typeface="Syne Bold" pitchFamily="34" charset="-122"/>
              <a:cs typeface="Times New Roman" panose="02020603050405020304" pitchFamily="18" charset="0"/>
            </a:endParaRPr>
          </a:p>
          <a:p>
            <a:pPr marL="285750" indent="-285750" algn="ctr">
              <a:lnSpc>
                <a:spcPts val="1800"/>
              </a:lnSpc>
              <a:buFont typeface="Wingdings" panose="05000000000000000000" pitchFamily="2" charset="2"/>
              <a:buChar char="v"/>
            </a:pPr>
            <a:r>
              <a:rPr lang="en-US" sz="2400" b="1" dirty="0">
                <a:solidFill>
                  <a:srgbClr val="233939"/>
                </a:solidFill>
                <a:latin typeface="Times New Roman" panose="02020603050405020304" pitchFamily="18" charset="0"/>
                <a:ea typeface="Syne Bold" pitchFamily="34" charset="-122"/>
                <a:cs typeface="Times New Roman" panose="02020603050405020304" pitchFamily="18" charset="0"/>
              </a:rPr>
              <a:t>Analyse Prévision</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129210" y="2835394"/>
            <a:ext cx="7802215" cy="822206"/>
          </a:xfrm>
          <a:prstGeom prst="rect">
            <a:avLst/>
          </a:prstGeom>
          <a:noFill/>
          <a:ln/>
        </p:spPr>
        <p:txBody>
          <a:bodyPr wrap="square" lIns="0" tIns="0" rIns="0" bIns="0" rtlCol="0" anchor="t"/>
          <a:lstStyle/>
          <a:p>
            <a:pPr marL="0" indent="0" algn="just">
              <a:lnSpc>
                <a:spcPts val="1550"/>
              </a:lnSpc>
              <a:buNone/>
            </a:pPr>
            <a:r>
              <a:rPr lang="en-US" sz="1400" dirty="0">
                <a:solidFill>
                  <a:srgbClr val="3B4E4E"/>
                </a:solidFill>
                <a:latin typeface="Times New Roman" panose="02020603050405020304" pitchFamily="18" charset="0"/>
                <a:ea typeface="Overpass Light" pitchFamily="34" charset="-122"/>
                <a:cs typeface="Times New Roman" panose="02020603050405020304" pitchFamily="18" charset="0"/>
              </a:rPr>
              <a:t>	</a:t>
            </a:r>
            <a:r>
              <a:rPr lang="en-US" dirty="0">
                <a:solidFill>
                  <a:srgbClr val="3B4E4E"/>
                </a:solidFill>
                <a:latin typeface="Times New Roman" panose="02020603050405020304" pitchFamily="18" charset="0"/>
                <a:ea typeface="Overpass Light" pitchFamily="34" charset="-122"/>
                <a:cs typeface="Times New Roman" panose="02020603050405020304" pitchFamily="18" charset="0"/>
              </a:rPr>
              <a:t>Anticiper sur les campagnes de désinformation et les cyberattaques en analysant des volumes massifs de données.</a:t>
            </a:r>
            <a:endParaRPr lang="en-US" sz="1400" dirty="0">
              <a:latin typeface="Times New Roman" panose="02020603050405020304" pitchFamily="18" charset="0"/>
              <a:cs typeface="Times New Roman" panose="02020603050405020304" pitchFamily="18" charset="0"/>
            </a:endParaRPr>
          </a:p>
        </p:txBody>
      </p:sp>
      <p:sp>
        <p:nvSpPr>
          <p:cNvPr id="5" name="Text 3"/>
          <p:cNvSpPr/>
          <p:nvPr/>
        </p:nvSpPr>
        <p:spPr>
          <a:xfrm>
            <a:off x="2927076" y="3987662"/>
            <a:ext cx="2961859" cy="587319"/>
          </a:xfrm>
          <a:prstGeom prst="rect">
            <a:avLst/>
          </a:prstGeom>
          <a:noFill/>
          <a:ln/>
        </p:spPr>
        <p:txBody>
          <a:bodyPr wrap="none" lIns="0" tIns="0" rIns="0" bIns="0" rtlCol="0" anchor="t"/>
          <a:lstStyle/>
          <a:p>
            <a:pPr marL="285750" indent="-285750" algn="ctr">
              <a:lnSpc>
                <a:spcPts val="1800"/>
              </a:lnSpc>
              <a:buFont typeface="Wingdings" panose="05000000000000000000" pitchFamily="2" charset="2"/>
              <a:buChar char="v"/>
            </a:pPr>
            <a:endParaRPr lang="en-US" sz="2400" b="1" dirty="0">
              <a:solidFill>
                <a:srgbClr val="233939"/>
              </a:solidFill>
              <a:latin typeface="Times New Roman" panose="02020603050405020304" pitchFamily="18" charset="0"/>
              <a:ea typeface="Syne Bold" pitchFamily="34" charset="-122"/>
              <a:cs typeface="Times New Roman" panose="02020603050405020304" pitchFamily="18" charset="0"/>
            </a:endParaRPr>
          </a:p>
          <a:p>
            <a:pPr marL="285750" indent="-285750" algn="ctr">
              <a:lnSpc>
                <a:spcPts val="1800"/>
              </a:lnSpc>
              <a:buFont typeface="Wingdings" panose="05000000000000000000" pitchFamily="2" charset="2"/>
              <a:buChar char="v"/>
            </a:pPr>
            <a:r>
              <a:rPr lang="en-US" sz="2400" b="1" dirty="0">
                <a:solidFill>
                  <a:srgbClr val="233939"/>
                </a:solidFill>
                <a:latin typeface="Times New Roman" panose="02020603050405020304" pitchFamily="18" charset="0"/>
                <a:ea typeface="Syne Bold" pitchFamily="34" charset="-122"/>
                <a:cs typeface="Times New Roman" panose="02020603050405020304" pitchFamily="18" charset="0"/>
              </a:rPr>
              <a:t>Veille Stratégique</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318052" y="5227908"/>
            <a:ext cx="7991060" cy="587319"/>
          </a:xfrm>
          <a:prstGeom prst="rect">
            <a:avLst/>
          </a:prstGeom>
          <a:noFill/>
          <a:ln/>
        </p:spPr>
        <p:txBody>
          <a:bodyPr wrap="square" lIns="0" tIns="0" rIns="0" bIns="0" rtlCol="0" anchor="t"/>
          <a:lstStyle/>
          <a:p>
            <a:pPr marL="0" indent="0" algn="just">
              <a:lnSpc>
                <a:spcPts val="1550"/>
              </a:lnSpc>
              <a:buNone/>
            </a:pPr>
            <a:r>
              <a:rPr lang="en-US" sz="1400" dirty="0">
                <a:solidFill>
                  <a:srgbClr val="3B4E4E"/>
                </a:solidFill>
                <a:latin typeface="Times New Roman" panose="02020603050405020304" pitchFamily="18" charset="0"/>
                <a:ea typeface="Overpass Light" pitchFamily="34" charset="-122"/>
                <a:cs typeface="Times New Roman" panose="02020603050405020304" pitchFamily="18" charset="0"/>
              </a:rPr>
              <a:t>	</a:t>
            </a:r>
            <a:r>
              <a:rPr lang="en-US" dirty="0">
                <a:solidFill>
                  <a:srgbClr val="3B4E4E"/>
                </a:solidFill>
                <a:latin typeface="Times New Roman" panose="02020603050405020304" pitchFamily="18" charset="0"/>
                <a:ea typeface="Overpass Light" pitchFamily="34" charset="-122"/>
                <a:cs typeface="Times New Roman" panose="02020603050405020304" pitchFamily="18" charset="0"/>
              </a:rPr>
              <a:t>Surveiller en temps réel les menaces informationnelles et identifier les acteurs malveillants.</a:t>
            </a:r>
            <a:endParaRPr lang="en-US" sz="1400"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8229599" y="1419463"/>
            <a:ext cx="2842591" cy="3089910"/>
          </a:xfrm>
          <a:prstGeom prst="rect">
            <a:avLst/>
          </a:prstGeom>
        </p:spPr>
      </p:pic>
      <p:pic>
        <p:nvPicPr>
          <p:cNvPr id="8" name="Image 1" descr="preencoded.png"/>
          <p:cNvPicPr>
            <a:picLocks noChangeAspect="1"/>
          </p:cNvPicPr>
          <p:nvPr/>
        </p:nvPicPr>
        <p:blipFill>
          <a:blip r:embed="rId4"/>
          <a:stretch>
            <a:fillRect/>
          </a:stretch>
        </p:blipFill>
        <p:spPr>
          <a:xfrm>
            <a:off x="8408503" y="4224913"/>
            <a:ext cx="2961861" cy="2682784"/>
          </a:xfrm>
          <a:prstGeom prst="rect">
            <a:avLst/>
          </a:prstGeom>
        </p:spPr>
      </p:pic>
      <p:sp>
        <p:nvSpPr>
          <p:cNvPr id="9" name="Text 5"/>
          <p:cNvSpPr/>
          <p:nvPr/>
        </p:nvSpPr>
        <p:spPr>
          <a:xfrm>
            <a:off x="655983" y="6789302"/>
            <a:ext cx="7553738" cy="1257066"/>
          </a:xfrm>
          <a:prstGeom prst="rect">
            <a:avLst/>
          </a:prstGeom>
          <a:noFill/>
          <a:ln/>
        </p:spPr>
        <p:txBody>
          <a:bodyPr wrap="square" lIns="0" tIns="0" rIns="0" bIns="0" rtlCol="0" anchor="t"/>
          <a:lstStyle/>
          <a:p>
            <a:pPr marL="0" indent="0" algn="just">
              <a:lnSpc>
                <a:spcPts val="1550"/>
              </a:lnSpc>
              <a:buNone/>
            </a:pPr>
            <a:r>
              <a:rPr lang="en-US" sz="1400" dirty="0">
                <a:solidFill>
                  <a:srgbClr val="3B4E4E"/>
                </a:solidFill>
                <a:latin typeface="Times New Roman" panose="02020603050405020304" pitchFamily="18" charset="0"/>
                <a:ea typeface="Overpass Light" pitchFamily="34" charset="-122"/>
                <a:cs typeface="Times New Roman" panose="02020603050405020304" pitchFamily="18" charset="0"/>
              </a:rPr>
              <a:t>	</a:t>
            </a:r>
            <a:r>
              <a:rPr lang="en-US" dirty="0">
                <a:solidFill>
                  <a:srgbClr val="3B4E4E"/>
                </a:solidFill>
                <a:latin typeface="Times New Roman" panose="02020603050405020304" pitchFamily="18" charset="0"/>
                <a:ea typeface="Overpass Light" pitchFamily="34" charset="-122"/>
                <a:cs typeface="Times New Roman" panose="02020603050405020304" pitchFamily="18" charset="0"/>
              </a:rPr>
              <a:t>L’IA offre des capacités sans précédent pour la défense informationnelle, allant de la détection précoce des menaces à la riposte automatisée. Ses applications couvrent un large spectre, permettant une approche proactive face aux défis numériques.</a:t>
            </a:r>
            <a:endParaRPr lang="en-US" sz="1400" dirty="0">
              <a:latin typeface="Times New Roman" panose="02020603050405020304" pitchFamily="18" charset="0"/>
              <a:cs typeface="Times New Roman" panose="02020603050405020304" pitchFamily="18" charset="0"/>
            </a:endParaRPr>
          </a:p>
        </p:txBody>
      </p:sp>
      <p:sp>
        <p:nvSpPr>
          <p:cNvPr id="10" name="Espace réservé du numéro de diapositive 4">
            <a:extLst>
              <a:ext uri="{FF2B5EF4-FFF2-40B4-BE49-F238E27FC236}">
                <a16:creationId xmlns:a16="http://schemas.microsoft.com/office/drawing/2014/main" id="{89F4BAB8-775B-0757-3126-4A2A54E5DFF5}"/>
              </a:ext>
            </a:extLst>
          </p:cNvPr>
          <p:cNvSpPr txBox="1">
            <a:spLocks/>
          </p:cNvSpPr>
          <p:nvPr/>
        </p:nvSpPr>
        <p:spPr>
          <a:xfrm>
            <a:off x="10472471" y="7249635"/>
            <a:ext cx="820007" cy="43815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02111984F565}" type="slidenum">
              <a:rPr lang="en-US" smtClean="0">
                <a:latin typeface="Bookman Old Style" panose="02050604050505020204" pitchFamily="18" charset="0"/>
              </a:rPr>
              <a:pPr/>
              <a:t>6</a:t>
            </a:fld>
            <a:endParaRPr lang="en-US" dirty="0">
              <a:latin typeface="Bookman Old Style" panose="02050604050505020204" pitchFamily="18" charset="0"/>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10208" y="1983545"/>
            <a:ext cx="3929269" cy="5893904"/>
          </a:xfrm>
          <a:prstGeom prst="rect">
            <a:avLst/>
          </a:prstGeom>
        </p:spPr>
      </p:pic>
      <p:sp>
        <p:nvSpPr>
          <p:cNvPr id="3" name="Text 0"/>
          <p:cNvSpPr/>
          <p:nvPr/>
        </p:nvSpPr>
        <p:spPr>
          <a:xfrm>
            <a:off x="1274537" y="245232"/>
            <a:ext cx="8989603" cy="1000958"/>
          </a:xfrm>
          <a:prstGeom prst="rect">
            <a:avLst/>
          </a:prstGeom>
          <a:noFill/>
          <a:ln/>
        </p:spPr>
        <p:txBody>
          <a:bodyPr wrap="square" lIns="0" tIns="0" rIns="0" bIns="0" rtlCol="0" anchor="t"/>
          <a:lstStyle/>
          <a:p>
            <a:pPr marL="0" indent="0" algn="ctr">
              <a:lnSpc>
                <a:spcPts val="4050"/>
              </a:lnSpc>
              <a:buNone/>
            </a:pPr>
            <a:r>
              <a:rPr lang="en-US" sz="3200" b="1" dirty="0">
                <a:solidFill>
                  <a:srgbClr val="233939"/>
                </a:solidFill>
                <a:latin typeface="Times New Roman" panose="02020603050405020304" pitchFamily="18" charset="0"/>
                <a:ea typeface="Syne Bold" pitchFamily="34" charset="-122"/>
                <a:cs typeface="Times New Roman" panose="02020603050405020304" pitchFamily="18" charset="0"/>
              </a:rPr>
              <a:t>IV- Rôle de l’IA dans la </a:t>
            </a:r>
            <a:r>
              <a:rPr lang="fr-FR" sz="3200" b="1" dirty="0">
                <a:solidFill>
                  <a:srgbClr val="233939"/>
                </a:solidFill>
                <a:latin typeface="Times New Roman" panose="02020603050405020304" pitchFamily="18" charset="0"/>
                <a:ea typeface="Syne Bold" pitchFamily="34" charset="-122"/>
                <a:cs typeface="Times New Roman" panose="02020603050405020304" pitchFamily="18" charset="0"/>
              </a:rPr>
              <a:t>défense informationnelle </a:t>
            </a:r>
            <a:endParaRPr lang="en-US" sz="3200" dirty="0">
              <a:latin typeface="Times New Roman" panose="02020603050405020304" pitchFamily="18" charset="0"/>
              <a:cs typeface="Times New Roman" panose="02020603050405020304" pitchFamily="18" charset="0"/>
            </a:endParaRPr>
          </a:p>
        </p:txBody>
      </p:sp>
      <p:sp>
        <p:nvSpPr>
          <p:cNvPr id="5" name="Text 1"/>
          <p:cNvSpPr/>
          <p:nvPr/>
        </p:nvSpPr>
        <p:spPr>
          <a:xfrm>
            <a:off x="5714100" y="2123562"/>
            <a:ext cx="4476825" cy="475452"/>
          </a:xfrm>
          <a:prstGeom prst="rect">
            <a:avLst/>
          </a:prstGeom>
          <a:noFill/>
          <a:ln/>
        </p:spPr>
        <p:txBody>
          <a:bodyPr wrap="none" lIns="0" tIns="0" rIns="0" bIns="0" rtlCol="0" anchor="t"/>
          <a:lstStyle/>
          <a:p>
            <a:pPr marL="342900" indent="-342900" algn="l">
              <a:lnSpc>
                <a:spcPts val="2400"/>
              </a:lnSpc>
              <a:buFont typeface="Wingdings" panose="05000000000000000000" pitchFamily="2" charset="2"/>
              <a:buChar char="Ø"/>
            </a:pPr>
            <a:r>
              <a:rPr lang="en-US" sz="1900" b="1" dirty="0">
                <a:solidFill>
                  <a:srgbClr val="3B4E4E"/>
                </a:solidFill>
                <a:latin typeface="Times New Roman" panose="02020603050405020304" pitchFamily="18" charset="0"/>
                <a:ea typeface="Syne Bold" pitchFamily="34" charset="-122"/>
                <a:cs typeface="Times New Roman" panose="02020603050405020304" pitchFamily="18" charset="0"/>
              </a:rPr>
              <a:t>Identification du Contenu </a:t>
            </a:r>
            <a:r>
              <a:rPr lang="fr-FR" sz="1900" b="1" dirty="0">
                <a:solidFill>
                  <a:srgbClr val="3B4E4E"/>
                </a:solidFill>
                <a:latin typeface="Times New Roman" panose="02020603050405020304" pitchFamily="18" charset="0"/>
                <a:ea typeface="Syne Bold" pitchFamily="34" charset="-122"/>
                <a:cs typeface="Times New Roman" panose="02020603050405020304" pitchFamily="18" charset="0"/>
              </a:rPr>
              <a:t>néfaste </a:t>
            </a:r>
            <a:endParaRPr lang="en-US" sz="1900" dirty="0">
              <a:latin typeface="Times New Roman" panose="02020603050405020304" pitchFamily="18" charset="0"/>
              <a:cs typeface="Times New Roman" panose="02020603050405020304" pitchFamily="18" charset="0"/>
            </a:endParaRPr>
          </a:p>
        </p:txBody>
      </p:sp>
      <p:sp>
        <p:nvSpPr>
          <p:cNvPr id="6" name="Text 2"/>
          <p:cNvSpPr/>
          <p:nvPr/>
        </p:nvSpPr>
        <p:spPr>
          <a:xfrm>
            <a:off x="4621697" y="2733995"/>
            <a:ext cx="6909000" cy="602373"/>
          </a:xfrm>
          <a:prstGeom prst="rect">
            <a:avLst/>
          </a:prstGeom>
          <a:noFill/>
          <a:ln/>
        </p:spPr>
        <p:txBody>
          <a:bodyPr wrap="none" lIns="0" tIns="0" rIns="0" bIns="0" rtlCol="0" anchor="t"/>
          <a:lstStyle/>
          <a:p>
            <a:pPr marL="0" indent="0" algn="just">
              <a:lnSpc>
                <a:spcPts val="2050"/>
              </a:lnSpc>
              <a:buNone/>
            </a:pPr>
            <a:r>
              <a:rPr lang="en-US" sz="1400" dirty="0">
                <a:solidFill>
                  <a:srgbClr val="3B4E4E"/>
                </a:solidFill>
                <a:latin typeface="Times New Roman" panose="02020603050405020304" pitchFamily="18" charset="0"/>
                <a:ea typeface="Overpass Light" pitchFamily="34" charset="-122"/>
                <a:cs typeface="Times New Roman" panose="02020603050405020304" pitchFamily="18" charset="0"/>
              </a:rPr>
              <a:t>L'IA peut analyser le langage, le contexte et les sources pour repérer la désinformation</a:t>
            </a:r>
            <a:endParaRPr lang="en-US" sz="1250" dirty="0">
              <a:latin typeface="Times New Roman" panose="02020603050405020304" pitchFamily="18" charset="0"/>
              <a:cs typeface="Times New Roman" panose="02020603050405020304" pitchFamily="18" charset="0"/>
            </a:endParaRPr>
          </a:p>
        </p:txBody>
      </p:sp>
      <p:sp>
        <p:nvSpPr>
          <p:cNvPr id="8" name="Text 3"/>
          <p:cNvSpPr/>
          <p:nvPr/>
        </p:nvSpPr>
        <p:spPr>
          <a:xfrm>
            <a:off x="6119782" y="3336368"/>
            <a:ext cx="3929269" cy="418089"/>
          </a:xfrm>
          <a:prstGeom prst="rect">
            <a:avLst/>
          </a:prstGeom>
          <a:noFill/>
          <a:ln/>
        </p:spPr>
        <p:txBody>
          <a:bodyPr wrap="none" lIns="0" tIns="0" rIns="0" bIns="0" rtlCol="0" anchor="t"/>
          <a:lstStyle/>
          <a:p>
            <a:pPr marL="342900" indent="-342900" algn="l">
              <a:lnSpc>
                <a:spcPts val="2400"/>
              </a:lnSpc>
              <a:buFont typeface="Wingdings" panose="05000000000000000000" pitchFamily="2" charset="2"/>
              <a:buChar char="Ø"/>
            </a:pPr>
            <a:r>
              <a:rPr lang="en-US" sz="1900" b="1" dirty="0">
                <a:solidFill>
                  <a:srgbClr val="3B4E4E"/>
                </a:solidFill>
                <a:latin typeface="Times New Roman" panose="02020603050405020304" pitchFamily="18" charset="0"/>
                <a:ea typeface="Syne Bold" pitchFamily="34" charset="-122"/>
                <a:cs typeface="Times New Roman" panose="02020603050405020304" pitchFamily="18" charset="0"/>
              </a:rPr>
              <a:t>Analyse Comportementale</a:t>
            </a:r>
            <a:endParaRPr lang="en-US" sz="1900" dirty="0">
              <a:latin typeface="Times New Roman" panose="02020603050405020304" pitchFamily="18" charset="0"/>
              <a:cs typeface="Times New Roman" panose="02020603050405020304" pitchFamily="18" charset="0"/>
            </a:endParaRPr>
          </a:p>
        </p:txBody>
      </p:sp>
      <p:sp>
        <p:nvSpPr>
          <p:cNvPr id="9" name="Text 4"/>
          <p:cNvSpPr/>
          <p:nvPr/>
        </p:nvSpPr>
        <p:spPr>
          <a:xfrm>
            <a:off x="4742089" y="3938741"/>
            <a:ext cx="6270468" cy="501513"/>
          </a:xfrm>
          <a:prstGeom prst="rect">
            <a:avLst/>
          </a:prstGeom>
          <a:noFill/>
          <a:ln/>
        </p:spPr>
        <p:txBody>
          <a:bodyPr wrap="none" lIns="0" tIns="0" rIns="0" bIns="0" rtlCol="0" anchor="t"/>
          <a:lstStyle/>
          <a:p>
            <a:pPr marL="0" indent="0" algn="l">
              <a:lnSpc>
                <a:spcPts val="2050"/>
              </a:lnSpc>
              <a:buNone/>
            </a:pPr>
            <a:r>
              <a:rPr lang="en-US" sz="1400" dirty="0">
                <a:solidFill>
                  <a:srgbClr val="3B4E4E"/>
                </a:solidFill>
                <a:latin typeface="Times New Roman" panose="02020603050405020304" pitchFamily="18" charset="0"/>
                <a:ea typeface="Overpass Light" pitchFamily="34" charset="-122"/>
                <a:cs typeface="Times New Roman" panose="02020603050405020304" pitchFamily="18" charset="0"/>
              </a:rPr>
              <a:t>Détection des bots et des comptes suspects propageant des fausses nouvelles</a:t>
            </a:r>
            <a:r>
              <a:rPr lang="en-US" sz="1250" dirty="0">
                <a:solidFill>
                  <a:srgbClr val="3B4E4E"/>
                </a:solidFill>
                <a:latin typeface="Times New Roman" panose="02020603050405020304" pitchFamily="18" charset="0"/>
                <a:ea typeface="Overpass Light" pitchFamily="34" charset="-122"/>
                <a:cs typeface="Times New Roman" panose="02020603050405020304" pitchFamily="18" charset="0"/>
              </a:rPr>
              <a:t>.</a:t>
            </a:r>
            <a:endParaRPr lang="en-US" sz="1250" dirty="0">
              <a:latin typeface="Times New Roman" panose="02020603050405020304" pitchFamily="18" charset="0"/>
              <a:cs typeface="Times New Roman" panose="02020603050405020304" pitchFamily="18" charset="0"/>
            </a:endParaRPr>
          </a:p>
        </p:txBody>
      </p:sp>
      <p:sp>
        <p:nvSpPr>
          <p:cNvPr id="11" name="Text 5"/>
          <p:cNvSpPr/>
          <p:nvPr/>
        </p:nvSpPr>
        <p:spPr>
          <a:xfrm>
            <a:off x="6063138" y="4440255"/>
            <a:ext cx="4770513" cy="452180"/>
          </a:xfrm>
          <a:prstGeom prst="rect">
            <a:avLst/>
          </a:prstGeom>
          <a:noFill/>
          <a:ln/>
        </p:spPr>
        <p:txBody>
          <a:bodyPr wrap="none" lIns="0" tIns="0" rIns="0" bIns="0" rtlCol="0" anchor="t"/>
          <a:lstStyle/>
          <a:p>
            <a:pPr marL="342900" indent="-342900" algn="l">
              <a:lnSpc>
                <a:spcPts val="2400"/>
              </a:lnSpc>
              <a:buFont typeface="Wingdings" panose="05000000000000000000" pitchFamily="2" charset="2"/>
              <a:buChar char="Ø"/>
            </a:pPr>
            <a:r>
              <a:rPr lang="en-US" sz="1900" b="1" dirty="0">
                <a:solidFill>
                  <a:srgbClr val="3B4E4E"/>
                </a:solidFill>
                <a:latin typeface="Times New Roman" panose="02020603050405020304" pitchFamily="18" charset="0"/>
                <a:ea typeface="Syne Bold" pitchFamily="34" charset="-122"/>
                <a:cs typeface="Times New Roman" panose="02020603050405020304" pitchFamily="18" charset="0"/>
              </a:rPr>
              <a:t>Vérification des Faits Automatisée</a:t>
            </a:r>
            <a:endParaRPr lang="en-US" sz="1900" dirty="0">
              <a:latin typeface="Times New Roman" panose="02020603050405020304" pitchFamily="18" charset="0"/>
              <a:cs typeface="Times New Roman" panose="02020603050405020304" pitchFamily="18" charset="0"/>
            </a:endParaRPr>
          </a:p>
        </p:txBody>
      </p:sp>
      <p:sp>
        <p:nvSpPr>
          <p:cNvPr id="12" name="Text 6"/>
          <p:cNvSpPr/>
          <p:nvPr/>
        </p:nvSpPr>
        <p:spPr>
          <a:xfrm>
            <a:off x="4621697" y="5042627"/>
            <a:ext cx="6909001" cy="371660"/>
          </a:xfrm>
          <a:prstGeom prst="rect">
            <a:avLst/>
          </a:prstGeom>
          <a:noFill/>
          <a:ln/>
        </p:spPr>
        <p:txBody>
          <a:bodyPr wrap="none" lIns="0" tIns="0" rIns="0" bIns="0" rtlCol="0" anchor="t"/>
          <a:lstStyle/>
          <a:p>
            <a:pPr marL="0" indent="0" algn="l">
              <a:lnSpc>
                <a:spcPts val="2050"/>
              </a:lnSpc>
              <a:buNone/>
            </a:pPr>
            <a:r>
              <a:rPr lang="en-US" sz="1400" dirty="0">
                <a:solidFill>
                  <a:srgbClr val="3B4E4E"/>
                </a:solidFill>
                <a:latin typeface="Times New Roman" panose="02020603050405020304" pitchFamily="18" charset="0"/>
                <a:ea typeface="Overpass Light" pitchFamily="34" charset="-122"/>
                <a:cs typeface="Times New Roman" panose="02020603050405020304" pitchFamily="18" charset="0"/>
              </a:rPr>
              <a:t>Comparaison rapide d'informations avec des bases de données fiables pour évaluer la véracité</a:t>
            </a:r>
            <a:r>
              <a:rPr lang="en-US" sz="1250" dirty="0">
                <a:solidFill>
                  <a:srgbClr val="3B4E4E"/>
                </a:solidFill>
                <a:latin typeface="Times New Roman" panose="02020603050405020304" pitchFamily="18" charset="0"/>
                <a:ea typeface="Overpass Light" pitchFamily="34" charset="-122"/>
                <a:cs typeface="Times New Roman" panose="02020603050405020304" pitchFamily="18" charset="0"/>
              </a:rPr>
              <a:t>.</a:t>
            </a:r>
            <a:endParaRPr lang="en-US" sz="1250" dirty="0">
              <a:latin typeface="Times New Roman" panose="02020603050405020304" pitchFamily="18" charset="0"/>
              <a:cs typeface="Times New Roman" panose="02020603050405020304" pitchFamily="18" charset="0"/>
            </a:endParaRPr>
          </a:p>
        </p:txBody>
      </p:sp>
      <p:sp>
        <p:nvSpPr>
          <p:cNvPr id="13" name="Text 7"/>
          <p:cNvSpPr/>
          <p:nvPr/>
        </p:nvSpPr>
        <p:spPr>
          <a:xfrm>
            <a:off x="4538044" y="5564480"/>
            <a:ext cx="6722991" cy="1760660"/>
          </a:xfrm>
          <a:prstGeom prst="rect">
            <a:avLst/>
          </a:prstGeom>
          <a:noFill/>
          <a:ln/>
        </p:spPr>
        <p:txBody>
          <a:bodyPr wrap="square" lIns="0" tIns="0" rIns="0" bIns="0" rtlCol="0" anchor="t"/>
          <a:lstStyle/>
          <a:p>
            <a:pPr marL="0" indent="0" algn="just">
              <a:lnSpc>
                <a:spcPts val="2050"/>
              </a:lnSpc>
              <a:buNone/>
            </a:pPr>
            <a:r>
              <a:rPr lang="en-US" sz="1400" dirty="0">
                <a:solidFill>
                  <a:srgbClr val="3B4E4E"/>
                </a:solidFill>
                <a:latin typeface="Times New Roman" panose="02020603050405020304" pitchFamily="18" charset="0"/>
                <a:ea typeface="Overpass Light" pitchFamily="34" charset="-122"/>
                <a:cs typeface="Times New Roman" panose="02020603050405020304" pitchFamily="18" charset="0"/>
              </a:rPr>
              <a:t>	Face à la prolifération des fausses informations, l'IA est un outil indispensable. Elle permet de filtrer le bruit, d'identifier les schémas de propagation et d'évaluer la crédibilité des sources, protégeant ainsi l'intégrité de l'espace informationnel</a:t>
            </a:r>
            <a:r>
              <a:rPr lang="en-US" sz="1250" dirty="0">
                <a:solidFill>
                  <a:srgbClr val="3B4E4E"/>
                </a:solidFill>
                <a:latin typeface="Times New Roman" panose="02020603050405020304" pitchFamily="18" charset="0"/>
                <a:ea typeface="Overpass Light" pitchFamily="34" charset="-122"/>
                <a:cs typeface="Times New Roman" panose="02020603050405020304" pitchFamily="18" charset="0"/>
              </a:rPr>
              <a:t>.</a:t>
            </a:r>
            <a:endParaRPr lang="en-US" sz="1250" dirty="0">
              <a:latin typeface="Times New Roman" panose="02020603050405020304" pitchFamily="18" charset="0"/>
              <a:cs typeface="Times New Roman" panose="02020603050405020304" pitchFamily="18" charset="0"/>
            </a:endParaRPr>
          </a:p>
        </p:txBody>
      </p:sp>
      <p:sp>
        <p:nvSpPr>
          <p:cNvPr id="4" name="Espace réservé du numéro de diapositive 4">
            <a:extLst>
              <a:ext uri="{FF2B5EF4-FFF2-40B4-BE49-F238E27FC236}">
                <a16:creationId xmlns:a16="http://schemas.microsoft.com/office/drawing/2014/main" id="{41E9BB1A-A7C9-AD64-A0F2-C26561BA11F6}"/>
              </a:ext>
            </a:extLst>
          </p:cNvPr>
          <p:cNvSpPr txBox="1">
            <a:spLocks/>
          </p:cNvSpPr>
          <p:nvPr/>
        </p:nvSpPr>
        <p:spPr>
          <a:xfrm>
            <a:off x="10308796" y="7249635"/>
            <a:ext cx="820007" cy="43815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02111984F565}" type="slidenum">
              <a:rPr lang="en-US" smtClean="0">
                <a:latin typeface="Bookman Old Style" panose="02050604050505020204" pitchFamily="18" charset="0"/>
              </a:rPr>
              <a:pPr/>
              <a:t>7</a:t>
            </a:fld>
            <a:endParaRPr lang="en-US" dirty="0">
              <a:latin typeface="Bookman Old Style" panose="02050604050505020204" pitchFamily="18" charset="0"/>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00072" y="454849"/>
            <a:ext cx="10909816" cy="1304925"/>
          </a:xfrm>
          <a:prstGeom prst="rect">
            <a:avLst/>
          </a:prstGeom>
          <a:noFill/>
          <a:ln/>
        </p:spPr>
        <p:txBody>
          <a:bodyPr wrap="square" lIns="0" tIns="0" rIns="0" bIns="0" rtlCol="0" anchor="t"/>
          <a:lstStyle/>
          <a:p>
            <a:pPr marL="0" indent="0" algn="ctr">
              <a:lnSpc>
                <a:spcPts val="5100"/>
              </a:lnSpc>
              <a:buNone/>
            </a:pPr>
            <a:r>
              <a:rPr lang="en-US" sz="3200" b="1" dirty="0">
                <a:solidFill>
                  <a:srgbClr val="233939"/>
                </a:solidFill>
                <a:latin typeface="Times New Roman" panose="02020603050405020304" pitchFamily="18" charset="0"/>
                <a:ea typeface="Syne Bold" pitchFamily="34" charset="-122"/>
                <a:cs typeface="Times New Roman" panose="02020603050405020304" pitchFamily="18" charset="0"/>
              </a:rPr>
              <a:t>V-Protection des Infrastructures Critiques et Cyberdéfense par l'IA</a:t>
            </a:r>
            <a:endParaRPr lang="en-US" sz="32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386922" y="2014169"/>
            <a:ext cx="3520202" cy="3520202"/>
          </a:xfrm>
          <a:prstGeom prst="rect">
            <a:avLst/>
          </a:prstGeom>
        </p:spPr>
      </p:pic>
      <p:pic>
        <p:nvPicPr>
          <p:cNvPr id="4" name="Image 1" descr="preencoded.png"/>
          <p:cNvPicPr>
            <a:picLocks noChangeAspect="1"/>
          </p:cNvPicPr>
          <p:nvPr/>
        </p:nvPicPr>
        <p:blipFill>
          <a:blip r:embed="rId4"/>
          <a:stretch>
            <a:fillRect/>
          </a:stretch>
        </p:blipFill>
        <p:spPr>
          <a:xfrm>
            <a:off x="4083989" y="2014169"/>
            <a:ext cx="3520202" cy="3520202"/>
          </a:xfrm>
          <a:prstGeom prst="rect">
            <a:avLst/>
          </a:prstGeom>
        </p:spPr>
      </p:pic>
      <p:pic>
        <p:nvPicPr>
          <p:cNvPr id="5" name="Image 2" descr="preencoded.png"/>
          <p:cNvPicPr>
            <a:picLocks noChangeAspect="1"/>
          </p:cNvPicPr>
          <p:nvPr/>
        </p:nvPicPr>
        <p:blipFill>
          <a:blip r:embed="rId5"/>
          <a:stretch>
            <a:fillRect/>
          </a:stretch>
        </p:blipFill>
        <p:spPr>
          <a:xfrm>
            <a:off x="7781056" y="2014169"/>
            <a:ext cx="3520321" cy="3520321"/>
          </a:xfrm>
          <a:prstGeom prst="rect">
            <a:avLst/>
          </a:prstGeom>
        </p:spPr>
      </p:pic>
      <p:sp>
        <p:nvSpPr>
          <p:cNvPr id="6" name="Text 1"/>
          <p:cNvSpPr/>
          <p:nvPr/>
        </p:nvSpPr>
        <p:spPr>
          <a:xfrm>
            <a:off x="492960" y="5788766"/>
            <a:ext cx="10124039" cy="1304925"/>
          </a:xfrm>
          <a:prstGeom prst="rect">
            <a:avLst/>
          </a:prstGeom>
          <a:noFill/>
          <a:ln/>
        </p:spPr>
        <p:txBody>
          <a:bodyPr wrap="square" lIns="0" tIns="0" rIns="0" bIns="0" rtlCol="0" anchor="t"/>
          <a:lstStyle/>
          <a:p>
            <a:pPr marL="0" indent="0" algn="just">
              <a:lnSpc>
                <a:spcPts val="2600"/>
              </a:lnSpc>
              <a:buNone/>
            </a:pPr>
            <a:r>
              <a:rPr lang="en-US" sz="1600" dirty="0">
                <a:solidFill>
                  <a:srgbClr val="3B4E4E"/>
                </a:solidFill>
                <a:latin typeface="Times New Roman" panose="02020603050405020304" pitchFamily="18" charset="0"/>
                <a:ea typeface="Overpass Light" pitchFamily="34" charset="-122"/>
                <a:cs typeface="Times New Roman" panose="02020603050405020304" pitchFamily="18" charset="0"/>
              </a:rPr>
              <a:t>	</a:t>
            </a:r>
            <a:r>
              <a:rPr lang="en-US" dirty="0">
                <a:solidFill>
                  <a:srgbClr val="3B4E4E"/>
                </a:solidFill>
                <a:latin typeface="Times New Roman" panose="02020603050405020304" pitchFamily="18" charset="0"/>
                <a:ea typeface="Overpass Light" pitchFamily="34" charset="-122"/>
                <a:cs typeface="Times New Roman" panose="02020603050405020304" pitchFamily="18" charset="0"/>
              </a:rPr>
              <a:t>Les infrastructures critiques, telles que les réseaux électriques, les systèmes de santé et les services de communication, sont des cibles privilégiées. L'IA, grâce à ses capacités d'apprentissage et de détection d'anomalies, renforce considérablement leur cyberdéfense, anticipant et neutralisant les menaces avant qu'elles ne causent des dommages irréparables.</a:t>
            </a:r>
            <a:endParaRPr lang="en-US" sz="1600" dirty="0">
              <a:latin typeface="Times New Roman" panose="02020603050405020304" pitchFamily="18" charset="0"/>
              <a:cs typeface="Times New Roman" panose="02020603050405020304" pitchFamily="18" charset="0"/>
            </a:endParaRPr>
          </a:p>
        </p:txBody>
      </p:sp>
      <p:sp>
        <p:nvSpPr>
          <p:cNvPr id="7" name="Espace réservé du numéro de diapositive 4">
            <a:extLst>
              <a:ext uri="{FF2B5EF4-FFF2-40B4-BE49-F238E27FC236}">
                <a16:creationId xmlns:a16="http://schemas.microsoft.com/office/drawing/2014/main" id="{A1104EC6-CA79-57A2-4FEF-7E49D55974A5}"/>
              </a:ext>
            </a:extLst>
          </p:cNvPr>
          <p:cNvSpPr txBox="1">
            <a:spLocks/>
          </p:cNvSpPr>
          <p:nvPr/>
        </p:nvSpPr>
        <p:spPr>
          <a:xfrm>
            <a:off x="10308796" y="7249635"/>
            <a:ext cx="820007" cy="43815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02111984F565}" type="slidenum">
              <a:rPr lang="en-US" smtClean="0">
                <a:latin typeface="Bookman Old Style" panose="02050604050505020204" pitchFamily="18" charset="0"/>
              </a:rPr>
              <a:pPr/>
              <a:t>8</a:t>
            </a:fld>
            <a:endParaRPr lang="en-US" dirty="0">
              <a:latin typeface="Bookman Old Style" panose="02050604050505020204" pitchFamily="18" charset="0"/>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74677" y="547647"/>
            <a:ext cx="10659428" cy="1275159"/>
          </a:xfrm>
          <a:prstGeom prst="rect">
            <a:avLst/>
          </a:prstGeom>
          <a:noFill/>
          <a:ln/>
        </p:spPr>
        <p:txBody>
          <a:bodyPr wrap="square" lIns="0" tIns="0" rIns="0" bIns="0" rtlCol="0" anchor="t"/>
          <a:lstStyle/>
          <a:p>
            <a:pPr marL="0" indent="0" algn="l">
              <a:lnSpc>
                <a:spcPts val="5000"/>
              </a:lnSpc>
              <a:buNone/>
            </a:pPr>
            <a:r>
              <a:rPr lang="en-US" sz="3200" b="1" dirty="0">
                <a:solidFill>
                  <a:srgbClr val="233939"/>
                </a:solidFill>
                <a:latin typeface="Times New Roman" panose="02020603050405020304" pitchFamily="18" charset="0"/>
                <a:ea typeface="Syne Bold" pitchFamily="34" charset="-122"/>
                <a:cs typeface="Times New Roman" panose="02020603050405020304" pitchFamily="18" charset="0"/>
              </a:rPr>
              <a:t>VI- Défis Éthiques et Réglementaires de l'IA Souveraine</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2613991" y="2346186"/>
            <a:ext cx="3007220" cy="446622"/>
          </a:xfrm>
          <a:prstGeom prst="rect">
            <a:avLst/>
          </a:prstGeom>
          <a:noFill/>
          <a:ln/>
        </p:spPr>
        <p:txBody>
          <a:bodyPr wrap="none" lIns="0" tIns="0" rIns="0" bIns="0" rtlCol="0" anchor="t"/>
          <a:lstStyle/>
          <a:p>
            <a:pPr marL="0" indent="0" algn="ctr">
              <a:lnSpc>
                <a:spcPts val="2500"/>
              </a:lnSpc>
              <a:buNone/>
            </a:pPr>
            <a:r>
              <a:rPr lang="en-US" sz="2000" b="1" dirty="0">
                <a:solidFill>
                  <a:srgbClr val="3B4E4E"/>
                </a:solidFill>
                <a:latin typeface="Times New Roman" panose="02020603050405020304" pitchFamily="18" charset="0"/>
                <a:ea typeface="Syne Bold" pitchFamily="34" charset="-122"/>
                <a:cs typeface="Times New Roman" panose="02020603050405020304" pitchFamily="18" charset="0"/>
              </a:rPr>
              <a:t>Équité et Biais</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1719143" y="3037344"/>
            <a:ext cx="3730704" cy="652462"/>
          </a:xfrm>
          <a:prstGeom prst="rect">
            <a:avLst/>
          </a:prstGeom>
          <a:noFill/>
          <a:ln/>
        </p:spPr>
        <p:txBody>
          <a:bodyPr wrap="square" lIns="0" tIns="0" rIns="0" bIns="0" rtlCol="0" anchor="t"/>
          <a:lstStyle/>
          <a:p>
            <a:pPr marL="0" indent="0" algn="just">
              <a:lnSpc>
                <a:spcPts val="2550"/>
              </a:lnSpc>
              <a:buNone/>
            </a:pPr>
            <a:r>
              <a:rPr lang="en-US" sz="1600" dirty="0">
                <a:solidFill>
                  <a:srgbClr val="3B4E4E"/>
                </a:solidFill>
                <a:latin typeface="Times New Roman" panose="02020603050405020304" pitchFamily="18" charset="0"/>
                <a:ea typeface="Overpass Light" pitchFamily="34" charset="-122"/>
                <a:cs typeface="Times New Roman" panose="02020603050405020304" pitchFamily="18" charset="0"/>
              </a:rPr>
              <a:t>Assurer des systèmes d'IA justes et impartiaux</a:t>
            </a:r>
            <a:r>
              <a:rPr lang="en-US" sz="1600" dirty="0">
                <a:solidFill>
                  <a:srgbClr val="3B4E4E"/>
                </a:solidFill>
                <a:latin typeface="Overpass Light" pitchFamily="34" charset="0"/>
                <a:ea typeface="Overpass Light" pitchFamily="34" charset="-122"/>
                <a:cs typeface="Overpass Light" pitchFamily="34" charset="-120"/>
              </a:rPr>
              <a:t>.</a:t>
            </a:r>
            <a:endParaRPr lang="en-US" sz="1600" dirty="0"/>
          </a:p>
        </p:txBody>
      </p:sp>
      <p:pic>
        <p:nvPicPr>
          <p:cNvPr id="5" name="Image 0" descr="preencoded.png"/>
          <p:cNvPicPr>
            <a:picLocks noChangeAspect="1"/>
          </p:cNvPicPr>
          <p:nvPr/>
        </p:nvPicPr>
        <p:blipFill>
          <a:blip r:embed="rId3"/>
          <a:stretch>
            <a:fillRect/>
          </a:stretch>
        </p:blipFill>
        <p:spPr>
          <a:xfrm>
            <a:off x="5449848" y="2486858"/>
            <a:ext cx="3730704" cy="3730704"/>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4549" y="3644086"/>
            <a:ext cx="286822" cy="286822"/>
          </a:xfrm>
          <a:prstGeom prst="rect">
            <a:avLst/>
          </a:prstGeom>
        </p:spPr>
      </p:pic>
      <p:sp>
        <p:nvSpPr>
          <p:cNvPr id="7" name="Text 3"/>
          <p:cNvSpPr/>
          <p:nvPr/>
        </p:nvSpPr>
        <p:spPr>
          <a:xfrm>
            <a:off x="7315200" y="1822806"/>
            <a:ext cx="3210339" cy="594722"/>
          </a:xfrm>
          <a:prstGeom prst="rect">
            <a:avLst/>
          </a:prstGeom>
          <a:noFill/>
          <a:ln/>
        </p:spPr>
        <p:txBody>
          <a:bodyPr wrap="square" lIns="0" tIns="0" rIns="0" bIns="0" rtlCol="0" anchor="t"/>
          <a:lstStyle/>
          <a:p>
            <a:pPr marL="0" indent="0" algn="l">
              <a:lnSpc>
                <a:spcPts val="2500"/>
              </a:lnSpc>
              <a:buNone/>
            </a:pPr>
            <a:r>
              <a:rPr lang="en-US" sz="2000" b="1" dirty="0">
                <a:solidFill>
                  <a:srgbClr val="3B4E4E"/>
                </a:solidFill>
                <a:latin typeface="Times New Roman" panose="02020603050405020304" pitchFamily="18" charset="0"/>
                <a:ea typeface="Syne Bold" pitchFamily="34" charset="-122"/>
                <a:cs typeface="Times New Roman" panose="02020603050405020304" pitchFamily="18" charset="0"/>
              </a:rPr>
              <a:t>Protection de la Vie Privée</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8554387" y="2346186"/>
            <a:ext cx="3007221" cy="1275159"/>
          </a:xfrm>
          <a:prstGeom prst="rect">
            <a:avLst/>
          </a:prstGeom>
          <a:noFill/>
          <a:ln/>
        </p:spPr>
        <p:txBody>
          <a:bodyPr wrap="square" lIns="0" tIns="0" rIns="0" bIns="0" rtlCol="0" anchor="t"/>
          <a:lstStyle/>
          <a:p>
            <a:pPr marL="0" indent="0" algn="just">
              <a:lnSpc>
                <a:spcPts val="2550"/>
              </a:lnSpc>
              <a:buNone/>
            </a:pPr>
            <a:r>
              <a:rPr lang="en-US" sz="1600" dirty="0" err="1">
                <a:solidFill>
                  <a:srgbClr val="3B4E4E"/>
                </a:solidFill>
                <a:latin typeface="Times New Roman" panose="02020603050405020304" pitchFamily="18" charset="0"/>
                <a:ea typeface="Overpass Light" pitchFamily="34" charset="-122"/>
                <a:cs typeface="Times New Roman" panose="02020603050405020304" pitchFamily="18" charset="0"/>
              </a:rPr>
              <a:t>Garantir</a:t>
            </a:r>
            <a:r>
              <a:rPr lang="en-US" sz="1600" dirty="0">
                <a:solidFill>
                  <a:srgbClr val="3B4E4E"/>
                </a:solidFill>
                <a:latin typeface="Times New Roman" panose="02020603050405020304" pitchFamily="18" charset="0"/>
                <a:ea typeface="Overpass Light" pitchFamily="34" charset="-122"/>
                <a:cs typeface="Times New Roman" panose="02020603050405020304" pitchFamily="18" charset="0"/>
              </a:rPr>
              <a:t> la confidentialité des données personnelles.</a:t>
            </a:r>
            <a:endParaRPr lang="en-US" sz="16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6"/>
          <a:stretch>
            <a:fillRect/>
          </a:stretch>
        </p:blipFill>
        <p:spPr>
          <a:xfrm>
            <a:off x="5449848" y="2486858"/>
            <a:ext cx="3730704" cy="3730704"/>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8612" y="3295114"/>
            <a:ext cx="286822" cy="286822"/>
          </a:xfrm>
          <a:prstGeom prst="rect">
            <a:avLst/>
          </a:prstGeom>
        </p:spPr>
      </p:pic>
      <p:sp>
        <p:nvSpPr>
          <p:cNvPr id="11" name="Text 5"/>
          <p:cNvSpPr/>
          <p:nvPr/>
        </p:nvSpPr>
        <p:spPr>
          <a:xfrm>
            <a:off x="9180552" y="3295114"/>
            <a:ext cx="2550081" cy="988397"/>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Times New Roman" panose="02020603050405020304" pitchFamily="18" charset="0"/>
                <a:ea typeface="Syne Bold" pitchFamily="34" charset="-122"/>
                <a:cs typeface="Times New Roman" panose="02020603050405020304" pitchFamily="18" charset="0"/>
              </a:rPr>
              <a:t>Cadre Légal</a:t>
            </a:r>
            <a:endParaRPr lang="en-US" sz="2000" dirty="0">
              <a:latin typeface="Times New Roman" panose="02020603050405020304" pitchFamily="18" charset="0"/>
              <a:cs typeface="Times New Roman" panose="02020603050405020304" pitchFamily="18" charset="0"/>
            </a:endParaRPr>
          </a:p>
        </p:txBody>
      </p:sp>
      <p:sp>
        <p:nvSpPr>
          <p:cNvPr id="12" name="Text 6"/>
          <p:cNvSpPr/>
          <p:nvPr/>
        </p:nvSpPr>
        <p:spPr>
          <a:xfrm>
            <a:off x="9345182" y="3799221"/>
            <a:ext cx="3056453" cy="1215215"/>
          </a:xfrm>
          <a:prstGeom prst="rect">
            <a:avLst/>
          </a:prstGeom>
          <a:noFill/>
          <a:ln/>
        </p:spPr>
        <p:txBody>
          <a:bodyPr wrap="square" lIns="0" tIns="0" rIns="0" bIns="0" rtlCol="0" anchor="t"/>
          <a:lstStyle/>
          <a:p>
            <a:pPr marL="0" indent="0" algn="l">
              <a:lnSpc>
                <a:spcPts val="2550"/>
              </a:lnSpc>
              <a:buNone/>
            </a:pPr>
            <a:r>
              <a:rPr lang="en-US" sz="1600" dirty="0">
                <a:solidFill>
                  <a:srgbClr val="3B4E4E"/>
                </a:solidFill>
                <a:latin typeface="Times New Roman" panose="02020603050405020304" pitchFamily="18" charset="0"/>
                <a:ea typeface="Overpass Light" pitchFamily="34" charset="-122"/>
                <a:cs typeface="Times New Roman" panose="02020603050405020304" pitchFamily="18" charset="0"/>
              </a:rPr>
              <a:t>Développer une réglementation adaptée aux spécificités de l'IA.</a:t>
            </a:r>
            <a:endParaRPr lang="en-US" sz="16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9"/>
          <a:stretch>
            <a:fillRect/>
          </a:stretch>
        </p:blipFill>
        <p:spPr>
          <a:xfrm>
            <a:off x="5449848" y="2486858"/>
            <a:ext cx="3730704" cy="3730704"/>
          </a:xfrm>
          <a:prstGeom prst="rect">
            <a:avLst/>
          </a:prstGeom>
        </p:spPr>
      </p:pic>
      <p:pic>
        <p:nvPicPr>
          <p:cNvPr id="1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32385" y="4208800"/>
            <a:ext cx="286822" cy="286822"/>
          </a:xfrm>
          <a:prstGeom prst="rect">
            <a:avLst/>
          </a:prstGeom>
        </p:spPr>
      </p:pic>
      <p:sp>
        <p:nvSpPr>
          <p:cNvPr id="15" name="Text 7"/>
          <p:cNvSpPr/>
          <p:nvPr/>
        </p:nvSpPr>
        <p:spPr>
          <a:xfrm>
            <a:off x="9011527" y="5255086"/>
            <a:ext cx="2550081" cy="318730"/>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Times New Roman" panose="02020603050405020304" pitchFamily="18" charset="0"/>
                <a:ea typeface="Syne Bold" pitchFamily="34" charset="-122"/>
                <a:cs typeface="Times New Roman" panose="02020603050405020304" pitchFamily="18" charset="0"/>
              </a:rPr>
              <a:t>Responsabilité</a:t>
            </a:r>
            <a:endParaRPr lang="en-US" sz="2000" dirty="0">
              <a:latin typeface="Times New Roman" panose="02020603050405020304" pitchFamily="18" charset="0"/>
              <a:cs typeface="Times New Roman" panose="02020603050405020304" pitchFamily="18" charset="0"/>
            </a:endParaRPr>
          </a:p>
        </p:txBody>
      </p:sp>
      <p:sp>
        <p:nvSpPr>
          <p:cNvPr id="16" name="Text 8"/>
          <p:cNvSpPr/>
          <p:nvPr/>
        </p:nvSpPr>
        <p:spPr>
          <a:xfrm>
            <a:off x="8554387" y="5751692"/>
            <a:ext cx="2855735" cy="706519"/>
          </a:xfrm>
          <a:prstGeom prst="rect">
            <a:avLst/>
          </a:prstGeom>
          <a:noFill/>
          <a:ln/>
        </p:spPr>
        <p:txBody>
          <a:bodyPr wrap="square" lIns="0" tIns="0" rIns="0" bIns="0" rtlCol="0" anchor="t"/>
          <a:lstStyle/>
          <a:p>
            <a:pPr marL="0" indent="0" algn="just">
              <a:lnSpc>
                <a:spcPts val="2550"/>
              </a:lnSpc>
              <a:buNone/>
            </a:pPr>
            <a:r>
              <a:rPr lang="en-US" sz="1600" dirty="0">
                <a:solidFill>
                  <a:srgbClr val="3B4E4E"/>
                </a:solidFill>
                <a:latin typeface="Times New Roman" panose="02020603050405020304" pitchFamily="18" charset="0"/>
                <a:ea typeface="Overpass Light" pitchFamily="34" charset="-122"/>
                <a:cs typeface="Times New Roman" panose="02020603050405020304" pitchFamily="18" charset="0"/>
              </a:rPr>
              <a:t>Définir qui est responsable en cas de défaillance.</a:t>
            </a:r>
            <a:endParaRPr lang="en-US" sz="1600" dirty="0">
              <a:latin typeface="Times New Roman" panose="02020603050405020304" pitchFamily="18" charset="0"/>
              <a:cs typeface="Times New Roman" panose="02020603050405020304" pitchFamily="18" charset="0"/>
            </a:endParaRPr>
          </a:p>
        </p:txBody>
      </p:sp>
      <p:pic>
        <p:nvPicPr>
          <p:cNvPr id="17" name="Image 6" descr="preencoded.png"/>
          <p:cNvPicPr>
            <a:picLocks noChangeAspect="1"/>
          </p:cNvPicPr>
          <p:nvPr/>
        </p:nvPicPr>
        <p:blipFill>
          <a:blip r:embed="rId12"/>
          <a:stretch>
            <a:fillRect/>
          </a:stretch>
        </p:blipFill>
        <p:spPr>
          <a:xfrm>
            <a:off x="5449848" y="2486858"/>
            <a:ext cx="3730704" cy="3730704"/>
          </a:xfrm>
          <a:prstGeom prst="rect">
            <a:avLst/>
          </a:prstGeom>
        </p:spPr>
      </p:pic>
      <p:pic>
        <p:nvPicPr>
          <p:cNvPr id="18"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68612" y="5122366"/>
            <a:ext cx="286822" cy="286822"/>
          </a:xfrm>
          <a:prstGeom prst="rect">
            <a:avLst/>
          </a:prstGeom>
        </p:spPr>
      </p:pic>
      <p:sp>
        <p:nvSpPr>
          <p:cNvPr id="19" name="Text 9"/>
          <p:cNvSpPr/>
          <p:nvPr/>
        </p:nvSpPr>
        <p:spPr>
          <a:xfrm>
            <a:off x="2693504" y="4208800"/>
            <a:ext cx="1630018" cy="564594"/>
          </a:xfrm>
          <a:prstGeom prst="rect">
            <a:avLst/>
          </a:prstGeom>
          <a:noFill/>
          <a:ln/>
        </p:spPr>
        <p:txBody>
          <a:bodyPr wrap="none" lIns="0" tIns="0" rIns="0" bIns="0" rtlCol="0" anchor="t"/>
          <a:lstStyle/>
          <a:p>
            <a:pPr marL="0" indent="0" algn="r">
              <a:lnSpc>
                <a:spcPts val="2500"/>
              </a:lnSpc>
              <a:buNone/>
            </a:pPr>
            <a:r>
              <a:rPr lang="en-US" sz="2000" b="1" dirty="0">
                <a:solidFill>
                  <a:srgbClr val="3B4E4E"/>
                </a:solidFill>
                <a:latin typeface="Times New Roman" panose="02020603050405020304" pitchFamily="18" charset="0"/>
                <a:ea typeface="Syne Bold" pitchFamily="34" charset="-122"/>
                <a:cs typeface="Times New Roman" panose="02020603050405020304" pitchFamily="18" charset="0"/>
              </a:rPr>
              <a:t>Transparence</a:t>
            </a:r>
            <a:endParaRPr lang="en-US" sz="2000" dirty="0">
              <a:latin typeface="Times New Roman" panose="02020603050405020304" pitchFamily="18" charset="0"/>
              <a:cs typeface="Times New Roman" panose="02020603050405020304" pitchFamily="18" charset="0"/>
            </a:endParaRPr>
          </a:p>
        </p:txBody>
      </p:sp>
      <p:sp>
        <p:nvSpPr>
          <p:cNvPr id="20" name="Text 10"/>
          <p:cNvSpPr/>
          <p:nvPr/>
        </p:nvSpPr>
        <p:spPr>
          <a:xfrm>
            <a:off x="801538" y="4631636"/>
            <a:ext cx="3730704" cy="1174114"/>
          </a:xfrm>
          <a:prstGeom prst="rect">
            <a:avLst/>
          </a:prstGeom>
          <a:noFill/>
          <a:ln/>
        </p:spPr>
        <p:txBody>
          <a:bodyPr wrap="square" lIns="0" tIns="0" rIns="0" bIns="0" rtlCol="0" anchor="t"/>
          <a:lstStyle/>
          <a:p>
            <a:pPr marL="0" indent="0" algn="just">
              <a:lnSpc>
                <a:spcPts val="2550"/>
              </a:lnSpc>
              <a:buNone/>
            </a:pPr>
            <a:r>
              <a:rPr lang="en-US" sz="1600" dirty="0">
                <a:solidFill>
                  <a:srgbClr val="3B4E4E"/>
                </a:solidFill>
                <a:latin typeface="Times New Roman" panose="02020603050405020304" pitchFamily="18" charset="0"/>
                <a:ea typeface="Overpass Light" pitchFamily="34" charset="-122"/>
                <a:cs typeface="Times New Roman" panose="02020603050405020304" pitchFamily="18" charset="0"/>
              </a:rPr>
              <a:t>Rendre les décisions des IA compréhensibles et auditables</a:t>
            </a:r>
            <a:r>
              <a:rPr lang="en-US" sz="1600" dirty="0">
                <a:solidFill>
                  <a:srgbClr val="3B4E4E"/>
                </a:solidFill>
                <a:latin typeface="Overpass Light" pitchFamily="34" charset="0"/>
                <a:ea typeface="Overpass Light" pitchFamily="34" charset="-122"/>
                <a:cs typeface="Overpass Light" pitchFamily="34" charset="-120"/>
              </a:rPr>
              <a:t>.</a:t>
            </a:r>
            <a:endParaRPr lang="en-US" sz="1600" dirty="0"/>
          </a:p>
        </p:txBody>
      </p:sp>
      <p:pic>
        <p:nvPicPr>
          <p:cNvPr id="21" name="Image 8" descr="preencoded.png"/>
          <p:cNvPicPr>
            <a:picLocks noChangeAspect="1"/>
          </p:cNvPicPr>
          <p:nvPr/>
        </p:nvPicPr>
        <p:blipFill>
          <a:blip r:embed="rId15"/>
          <a:stretch>
            <a:fillRect/>
          </a:stretch>
        </p:blipFill>
        <p:spPr>
          <a:xfrm>
            <a:off x="5518074" y="2558200"/>
            <a:ext cx="3662478" cy="3544426"/>
          </a:xfrm>
          <a:prstGeom prst="rect">
            <a:avLst/>
          </a:prstGeom>
        </p:spPr>
      </p:pic>
      <p:pic>
        <p:nvPicPr>
          <p:cNvPr id="22"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4549" y="4773394"/>
            <a:ext cx="286822" cy="286822"/>
          </a:xfrm>
          <a:prstGeom prst="rect">
            <a:avLst/>
          </a:prstGeom>
        </p:spPr>
      </p:pic>
      <p:sp>
        <p:nvSpPr>
          <p:cNvPr id="23" name="Text 11"/>
          <p:cNvSpPr/>
          <p:nvPr/>
        </p:nvSpPr>
        <p:spPr>
          <a:xfrm>
            <a:off x="482215" y="6702747"/>
            <a:ext cx="8940081" cy="1305465"/>
          </a:xfrm>
          <a:prstGeom prst="rect">
            <a:avLst/>
          </a:prstGeom>
          <a:noFill/>
          <a:ln/>
        </p:spPr>
        <p:txBody>
          <a:bodyPr wrap="square" lIns="0" tIns="0" rIns="0" bIns="0" rtlCol="0" anchor="t"/>
          <a:lstStyle/>
          <a:p>
            <a:pPr marL="0" indent="0" algn="just">
              <a:lnSpc>
                <a:spcPts val="2550"/>
              </a:lnSpc>
              <a:buNone/>
            </a:pPr>
            <a:r>
              <a:rPr lang="en-US" dirty="0">
                <a:solidFill>
                  <a:srgbClr val="3B4E4E"/>
                </a:solidFill>
                <a:latin typeface="Times New Roman" panose="02020603050405020304" pitchFamily="18" charset="0"/>
                <a:ea typeface="Overpass Light" pitchFamily="34" charset="-122"/>
                <a:cs typeface="Times New Roman" panose="02020603050405020304" pitchFamily="18" charset="0"/>
              </a:rPr>
              <a:t>	Le déploiement de l'IA souveraine soulève des questions éthiques et réglementaires fondamentales. Il est impératif de construire un cadre qui garantisse l'utilisation responsable et éthique de ces technologies, en respectant les droits fondamentaux et les valeurs de nos sociétés.</a:t>
            </a:r>
            <a:endParaRPr lang="en-US" dirty="0">
              <a:latin typeface="Times New Roman" panose="02020603050405020304" pitchFamily="18" charset="0"/>
              <a:cs typeface="Times New Roman" panose="02020603050405020304" pitchFamily="18" charset="0"/>
            </a:endParaRPr>
          </a:p>
        </p:txBody>
      </p:sp>
      <p:sp>
        <p:nvSpPr>
          <p:cNvPr id="24" name="Espace réservé du numéro de diapositive 4">
            <a:extLst>
              <a:ext uri="{FF2B5EF4-FFF2-40B4-BE49-F238E27FC236}">
                <a16:creationId xmlns:a16="http://schemas.microsoft.com/office/drawing/2014/main" id="{BD002398-E40D-0669-63E8-D9F73AF35B4B}"/>
              </a:ext>
            </a:extLst>
          </p:cNvPr>
          <p:cNvSpPr txBox="1">
            <a:spLocks/>
          </p:cNvSpPr>
          <p:nvPr/>
        </p:nvSpPr>
        <p:spPr>
          <a:xfrm>
            <a:off x="10308796" y="7249635"/>
            <a:ext cx="820007" cy="438150"/>
          </a:xfrm>
          <a:prstGeom prst="rect">
            <a:avLst/>
          </a:prstGeom>
        </p:spPr>
        <p:txBody>
          <a:bodyP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02111984F565}" type="slidenum">
              <a:rPr lang="en-US" smtClean="0">
                <a:latin typeface="Bookman Old Style" panose="02050604050505020204" pitchFamily="18" charset="0"/>
              </a:rPr>
              <a:pPr/>
              <a:t>9</a:t>
            </a:fld>
            <a:endParaRPr lang="en-US" dirty="0">
              <a:latin typeface="Bookman Old Style" panose="02050604050505020204" pitchFamily="18" charset="0"/>
            </a:endParaRPr>
          </a:p>
        </p:txBody>
      </p:sp>
    </p:spTree>
  </p:cSld>
  <p:clrMapOvr>
    <a:masterClrMapping/>
  </p:clrMapOvr>
  <p:transition spd="med">
    <p:pull/>
  </p:transition>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639</TotalTime>
  <Words>961</Words>
  <Application>Microsoft Office PowerPoint</Application>
  <PresentationFormat>Personnalisé</PresentationFormat>
  <Paragraphs>96</Paragraphs>
  <Slides>13</Slides>
  <Notes>9</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13</vt:i4>
      </vt:variant>
    </vt:vector>
  </HeadingPairs>
  <TitlesOfParts>
    <vt:vector size="23" baseType="lpstr">
      <vt:lpstr>Times New Roman</vt:lpstr>
      <vt:lpstr>Trebuchet MS</vt:lpstr>
      <vt:lpstr>Calibri</vt:lpstr>
      <vt:lpstr>Arial</vt:lpstr>
      <vt:lpstr>Wingdings 3</vt:lpstr>
      <vt:lpstr>Syne Bold</vt:lpstr>
      <vt:lpstr>Overpass Light</vt:lpstr>
      <vt:lpstr>Bookman Old Style</vt:lpstr>
      <vt:lpstr>Wingdings</vt:lpstr>
      <vt:lpstr>Facette</vt:lpstr>
      <vt:lpstr>L’IA SOUVERAINE AU SERVICE DE LA DEFENSE INFORMATIONNELLE</vt:lpstr>
      <vt:lpstr>Présentation PowerPoint</vt:lpstr>
      <vt:lpstr>INTRODUCTION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Ordinateur 9</dc:creator>
  <cp:lastModifiedBy>Ordinateur 9</cp:lastModifiedBy>
  <cp:revision>25</cp:revision>
  <dcterms:created xsi:type="dcterms:W3CDTF">2026-01-14T21:17:03Z</dcterms:created>
  <dcterms:modified xsi:type="dcterms:W3CDTF">2026-01-26T10:31:15Z</dcterms:modified>
</cp:coreProperties>
</file>